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450" r:id="rId2"/>
    <p:sldId id="1189" r:id="rId3"/>
    <p:sldId id="1194" r:id="rId4"/>
    <p:sldId id="1181" r:id="rId5"/>
    <p:sldId id="1180" r:id="rId6"/>
    <p:sldId id="1186" r:id="rId7"/>
    <p:sldId id="1187" r:id="rId8"/>
    <p:sldId id="1177" r:id="rId9"/>
    <p:sldId id="1178" r:id="rId10"/>
    <p:sldId id="1071" r:id="rId11"/>
    <p:sldId id="1188" r:id="rId12"/>
    <p:sldId id="1115" r:id="rId13"/>
    <p:sldId id="1000" r:id="rId14"/>
    <p:sldId id="1119" r:id="rId15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3300"/>
    <a:srgbClr val="FFCC99"/>
    <a:srgbClr val="F9D0A7"/>
    <a:srgbClr val="CCFFFF"/>
    <a:srgbClr val="99FF9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86" autoAdjust="0"/>
    <p:restoredTop sz="83213" autoAdjust="0"/>
  </p:normalViewPr>
  <p:slideViewPr>
    <p:cSldViewPr>
      <p:cViewPr>
        <p:scale>
          <a:sx n="81" d="100"/>
          <a:sy n="81" d="100"/>
        </p:scale>
        <p:origin x="-900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67ADC0-2CDF-47BC-A123-3C7B14D3AB92}" type="doc">
      <dgm:prSet loTypeId="urn:microsoft.com/office/officeart/2005/8/layout/radial4" loCatId="relationship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tr-TR"/>
        </a:p>
      </dgm:t>
    </dgm:pt>
    <dgm:pt modelId="{F5A289AB-0A34-46FC-8E0C-3FB375707DB8}">
      <dgm:prSet phldrT="[Metin]"/>
      <dgm:spPr/>
      <dgm:t>
        <a:bodyPr/>
        <a:lstStyle/>
        <a:p>
          <a:r>
            <a:rPr lang="tr-TR" dirty="0" smtClean="0"/>
            <a:t>İzleme ve Denetleme Komisyonu</a:t>
          </a:r>
          <a:endParaRPr lang="tr-TR" dirty="0"/>
        </a:p>
      </dgm:t>
    </dgm:pt>
    <dgm:pt modelId="{9803DD2B-3CA6-44BB-BE61-351E6E7B7E9D}" type="parTrans" cxnId="{9B1ED9B5-F44C-4FA6-8107-3BDDF023F0AF}">
      <dgm:prSet/>
      <dgm:spPr/>
      <dgm:t>
        <a:bodyPr/>
        <a:lstStyle/>
        <a:p>
          <a:endParaRPr lang="tr-TR"/>
        </a:p>
      </dgm:t>
    </dgm:pt>
    <dgm:pt modelId="{68EE7033-3A03-4438-92B6-17D6231181A7}" type="sibTrans" cxnId="{9B1ED9B5-F44C-4FA6-8107-3BDDF023F0AF}">
      <dgm:prSet/>
      <dgm:spPr/>
      <dgm:t>
        <a:bodyPr/>
        <a:lstStyle/>
        <a:p>
          <a:endParaRPr lang="tr-TR"/>
        </a:p>
      </dgm:t>
    </dgm:pt>
    <dgm:pt modelId="{8256DFFD-D44E-4716-A3FC-AD3CD5349D70}">
      <dgm:prSet phldrT="[Metin]"/>
      <dgm:spPr/>
      <dgm:t>
        <a:bodyPr/>
        <a:lstStyle/>
        <a:p>
          <a:r>
            <a:rPr lang="tr-TR" altLang="tr-TR" dirty="0" smtClean="0">
              <a:latin typeface="Tahoma" pitchFamily="34" charset="0"/>
            </a:rPr>
            <a:t>Aile, Çalışma ve Sosyal Politikalar </a:t>
          </a:r>
          <a:endParaRPr lang="tr-TR" dirty="0"/>
        </a:p>
      </dgm:t>
    </dgm:pt>
    <dgm:pt modelId="{2BD3E3FF-C23D-46E8-BAF0-CEEBA0960160}" type="parTrans" cxnId="{57A73F70-0B9B-467B-8CD1-078CDE4E9F18}">
      <dgm:prSet/>
      <dgm:spPr/>
      <dgm:t>
        <a:bodyPr/>
        <a:lstStyle/>
        <a:p>
          <a:endParaRPr lang="tr-TR"/>
        </a:p>
      </dgm:t>
    </dgm:pt>
    <dgm:pt modelId="{F5A0DE14-B15F-42C6-9F0E-1DCEB4C174CA}" type="sibTrans" cxnId="{57A73F70-0B9B-467B-8CD1-078CDE4E9F18}">
      <dgm:prSet/>
      <dgm:spPr/>
      <dgm:t>
        <a:bodyPr/>
        <a:lstStyle/>
        <a:p>
          <a:endParaRPr lang="tr-TR"/>
        </a:p>
      </dgm:t>
    </dgm:pt>
    <dgm:pt modelId="{2CC7F87E-A907-4CA3-B65E-DFB68237A5F9}">
      <dgm:prSet phldrT="[Metin]"/>
      <dgm:spPr/>
      <dgm:t>
        <a:bodyPr/>
        <a:lstStyle/>
        <a:p>
          <a:r>
            <a:rPr lang="tr-TR" dirty="0" smtClean="0"/>
            <a:t>Engelliler ile ilgili Konfederasyonlar</a:t>
          </a:r>
          <a:endParaRPr lang="tr-TR" dirty="0"/>
        </a:p>
      </dgm:t>
    </dgm:pt>
    <dgm:pt modelId="{48616FB9-A3C2-48B5-BD92-5FD68A870287}" type="parTrans" cxnId="{795F29CC-201C-4482-A34C-89D034B16EA1}">
      <dgm:prSet/>
      <dgm:spPr/>
      <dgm:t>
        <a:bodyPr/>
        <a:lstStyle/>
        <a:p>
          <a:endParaRPr lang="tr-TR"/>
        </a:p>
      </dgm:t>
    </dgm:pt>
    <dgm:pt modelId="{868F8665-CB73-4DCB-839A-541441B3D230}" type="sibTrans" cxnId="{795F29CC-201C-4482-A34C-89D034B16EA1}">
      <dgm:prSet/>
      <dgm:spPr/>
      <dgm:t>
        <a:bodyPr/>
        <a:lstStyle/>
        <a:p>
          <a:endParaRPr lang="tr-TR"/>
        </a:p>
      </dgm:t>
    </dgm:pt>
    <dgm:pt modelId="{BC88C735-98B1-4A8D-A342-F61FF798512C}">
      <dgm:prSet/>
      <dgm:spPr/>
      <dgm:t>
        <a:bodyPr/>
        <a:lstStyle/>
        <a:p>
          <a:r>
            <a:rPr lang="tr-TR" altLang="tr-TR" dirty="0" smtClean="0">
              <a:latin typeface="Tahoma" pitchFamily="34" charset="0"/>
            </a:rPr>
            <a:t>Sanayi ve Teknoloji</a:t>
          </a:r>
        </a:p>
      </dgm:t>
    </dgm:pt>
    <dgm:pt modelId="{5B0FACBB-D6EC-437A-AA06-20D92F55AC81}" type="parTrans" cxnId="{94DEE2D6-2954-4C07-BF59-7DB38197240A}">
      <dgm:prSet/>
      <dgm:spPr/>
      <dgm:t>
        <a:bodyPr/>
        <a:lstStyle/>
        <a:p>
          <a:endParaRPr lang="tr-TR"/>
        </a:p>
      </dgm:t>
    </dgm:pt>
    <dgm:pt modelId="{E2C89191-0790-4712-8CC9-BBE7B4F259A9}" type="sibTrans" cxnId="{94DEE2D6-2954-4C07-BF59-7DB38197240A}">
      <dgm:prSet/>
      <dgm:spPr/>
      <dgm:t>
        <a:bodyPr/>
        <a:lstStyle/>
        <a:p>
          <a:endParaRPr lang="tr-TR"/>
        </a:p>
      </dgm:t>
    </dgm:pt>
    <dgm:pt modelId="{DCF20E23-049D-406D-9C94-A8FD209F5320}">
      <dgm:prSet/>
      <dgm:spPr/>
      <dgm:t>
        <a:bodyPr/>
        <a:lstStyle/>
        <a:p>
          <a:r>
            <a:rPr lang="tr-TR" altLang="tr-TR" smtClean="0">
              <a:latin typeface="Tahoma" pitchFamily="34" charset="0"/>
            </a:rPr>
            <a:t>İçişleri</a:t>
          </a:r>
          <a:endParaRPr lang="tr-TR" altLang="tr-TR" dirty="0" smtClean="0">
            <a:latin typeface="Tahoma" pitchFamily="34" charset="0"/>
          </a:endParaRPr>
        </a:p>
      </dgm:t>
    </dgm:pt>
    <dgm:pt modelId="{BE8DB247-3FDD-41AF-9317-2A660D6BF0BA}" type="parTrans" cxnId="{ACA2DE21-A39D-4305-A51D-0728BEE7378B}">
      <dgm:prSet/>
      <dgm:spPr/>
      <dgm:t>
        <a:bodyPr/>
        <a:lstStyle/>
        <a:p>
          <a:endParaRPr lang="tr-TR"/>
        </a:p>
      </dgm:t>
    </dgm:pt>
    <dgm:pt modelId="{2735BFA6-FF84-495E-9B68-82147AFAA8A4}" type="sibTrans" cxnId="{ACA2DE21-A39D-4305-A51D-0728BEE7378B}">
      <dgm:prSet/>
      <dgm:spPr/>
      <dgm:t>
        <a:bodyPr/>
        <a:lstStyle/>
        <a:p>
          <a:endParaRPr lang="tr-TR"/>
        </a:p>
      </dgm:t>
    </dgm:pt>
    <dgm:pt modelId="{89DF58CF-232D-45F3-AEEB-3692EC0869BF}">
      <dgm:prSet/>
      <dgm:spPr/>
      <dgm:t>
        <a:bodyPr/>
        <a:lstStyle/>
        <a:p>
          <a:r>
            <a:rPr lang="tr-TR" altLang="tr-TR" dirty="0" smtClean="0">
              <a:latin typeface="Tahoma" pitchFamily="34" charset="0"/>
            </a:rPr>
            <a:t>Çevre ve Şehircilik</a:t>
          </a:r>
        </a:p>
      </dgm:t>
    </dgm:pt>
    <dgm:pt modelId="{8A79D43D-101A-474C-ADA6-1D855BAC77B8}" type="parTrans" cxnId="{DC6BAC59-539E-424C-9F80-CBD50E030C2B}">
      <dgm:prSet/>
      <dgm:spPr/>
      <dgm:t>
        <a:bodyPr/>
        <a:lstStyle/>
        <a:p>
          <a:endParaRPr lang="tr-TR"/>
        </a:p>
      </dgm:t>
    </dgm:pt>
    <dgm:pt modelId="{4EFDC6AB-9191-45EB-8839-D44C2127C70B}" type="sibTrans" cxnId="{DC6BAC59-539E-424C-9F80-CBD50E030C2B}">
      <dgm:prSet/>
      <dgm:spPr/>
      <dgm:t>
        <a:bodyPr/>
        <a:lstStyle/>
        <a:p>
          <a:endParaRPr lang="tr-TR"/>
        </a:p>
      </dgm:t>
    </dgm:pt>
    <dgm:pt modelId="{A6A4C9DC-BA98-42EF-BEDC-DBEB14872FA6}">
      <dgm:prSet/>
      <dgm:spPr/>
      <dgm:t>
        <a:bodyPr/>
        <a:lstStyle/>
        <a:p>
          <a:r>
            <a:rPr lang="tr-TR" altLang="tr-TR" dirty="0" smtClean="0">
              <a:latin typeface="Tahoma" pitchFamily="34" charset="0"/>
            </a:rPr>
            <a:t>Ulaştırma </a:t>
          </a:r>
          <a:r>
            <a:rPr lang="tr-TR" altLang="tr-TR" smtClean="0">
              <a:latin typeface="Tahoma" pitchFamily="34" charset="0"/>
            </a:rPr>
            <a:t>ve Altyapı</a:t>
          </a:r>
        </a:p>
      </dgm:t>
    </dgm:pt>
    <dgm:pt modelId="{9758986B-E53F-44AD-A4A4-9BD248645D14}" type="parTrans" cxnId="{CE222B87-3661-4E24-B46F-ACF15E40A78F}">
      <dgm:prSet/>
      <dgm:spPr/>
      <dgm:t>
        <a:bodyPr/>
        <a:lstStyle/>
        <a:p>
          <a:endParaRPr lang="tr-TR"/>
        </a:p>
      </dgm:t>
    </dgm:pt>
    <dgm:pt modelId="{CED8CA29-1963-41F6-A1A6-F1DCC5915EFF}" type="sibTrans" cxnId="{CE222B87-3661-4E24-B46F-ACF15E40A78F}">
      <dgm:prSet/>
      <dgm:spPr/>
      <dgm:t>
        <a:bodyPr/>
        <a:lstStyle/>
        <a:p>
          <a:endParaRPr lang="tr-TR"/>
        </a:p>
      </dgm:t>
    </dgm:pt>
    <dgm:pt modelId="{5DEA357A-DEB4-480B-8DB7-023D439316B4}" type="pres">
      <dgm:prSet presAssocID="{E667ADC0-2CDF-47BC-A123-3C7B14D3AB9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24A7890-156C-4779-9E32-E1B770F9A826}" type="pres">
      <dgm:prSet presAssocID="{F5A289AB-0A34-46FC-8E0C-3FB375707DB8}" presName="centerShape" presStyleLbl="node0" presStyleIdx="0" presStyleCnt="1"/>
      <dgm:spPr/>
      <dgm:t>
        <a:bodyPr/>
        <a:lstStyle/>
        <a:p>
          <a:endParaRPr lang="tr-TR"/>
        </a:p>
      </dgm:t>
    </dgm:pt>
    <dgm:pt modelId="{2DA834B1-0B6B-426F-AA34-D4982EC4244C}" type="pres">
      <dgm:prSet presAssocID="{2BD3E3FF-C23D-46E8-BAF0-CEEBA0960160}" presName="parTrans" presStyleLbl="bgSibTrans2D1" presStyleIdx="0" presStyleCnt="6"/>
      <dgm:spPr/>
      <dgm:t>
        <a:bodyPr/>
        <a:lstStyle/>
        <a:p>
          <a:endParaRPr lang="tr-TR"/>
        </a:p>
      </dgm:t>
    </dgm:pt>
    <dgm:pt modelId="{2204FB14-3C6F-4719-9DFB-23BB68D5A7B0}" type="pres">
      <dgm:prSet presAssocID="{8256DFFD-D44E-4716-A3FC-AD3CD5349D70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8234FAA-A445-4B00-A9BB-9F9087B1B626}" type="pres">
      <dgm:prSet presAssocID="{5B0FACBB-D6EC-437A-AA06-20D92F55AC81}" presName="parTrans" presStyleLbl="bgSibTrans2D1" presStyleIdx="1" presStyleCnt="6"/>
      <dgm:spPr/>
      <dgm:t>
        <a:bodyPr/>
        <a:lstStyle/>
        <a:p>
          <a:endParaRPr lang="tr-TR"/>
        </a:p>
      </dgm:t>
    </dgm:pt>
    <dgm:pt modelId="{DC47EF7C-F4E2-4578-B91F-3E98AA4A2031}" type="pres">
      <dgm:prSet presAssocID="{BC88C735-98B1-4A8D-A342-F61FF798512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074CD5C-DB72-499D-B5C1-B9D6038BD178}" type="pres">
      <dgm:prSet presAssocID="{BE8DB247-3FDD-41AF-9317-2A660D6BF0BA}" presName="parTrans" presStyleLbl="bgSibTrans2D1" presStyleIdx="2" presStyleCnt="6"/>
      <dgm:spPr/>
      <dgm:t>
        <a:bodyPr/>
        <a:lstStyle/>
        <a:p>
          <a:endParaRPr lang="tr-TR"/>
        </a:p>
      </dgm:t>
    </dgm:pt>
    <dgm:pt modelId="{248710F3-95CC-4303-87BA-9ABEFA642062}" type="pres">
      <dgm:prSet presAssocID="{DCF20E23-049D-406D-9C94-A8FD209F5320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B1C1583-D677-4FFC-88AF-AD9EB30DF3E2}" type="pres">
      <dgm:prSet presAssocID="{8A79D43D-101A-474C-ADA6-1D855BAC77B8}" presName="parTrans" presStyleLbl="bgSibTrans2D1" presStyleIdx="3" presStyleCnt="6"/>
      <dgm:spPr/>
      <dgm:t>
        <a:bodyPr/>
        <a:lstStyle/>
        <a:p>
          <a:endParaRPr lang="tr-TR"/>
        </a:p>
      </dgm:t>
    </dgm:pt>
    <dgm:pt modelId="{56DC7233-1D58-45D8-8581-8DA88F5BB6B4}" type="pres">
      <dgm:prSet presAssocID="{89DF58CF-232D-45F3-AEEB-3692EC0869BF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D138E74-15C8-4E54-9ED0-2B7BA9D3764A}" type="pres">
      <dgm:prSet presAssocID="{9758986B-E53F-44AD-A4A4-9BD248645D14}" presName="parTrans" presStyleLbl="bgSibTrans2D1" presStyleIdx="4" presStyleCnt="6"/>
      <dgm:spPr/>
      <dgm:t>
        <a:bodyPr/>
        <a:lstStyle/>
        <a:p>
          <a:endParaRPr lang="tr-TR"/>
        </a:p>
      </dgm:t>
    </dgm:pt>
    <dgm:pt modelId="{909F6C01-260B-46A9-BDCD-8FC6A2F86F9F}" type="pres">
      <dgm:prSet presAssocID="{A6A4C9DC-BA98-42EF-BEDC-DBEB14872FA6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8FEE165-34D9-4B80-85BE-A1F81D58C3DF}" type="pres">
      <dgm:prSet presAssocID="{48616FB9-A3C2-48B5-BD92-5FD68A870287}" presName="parTrans" presStyleLbl="bgSibTrans2D1" presStyleIdx="5" presStyleCnt="6"/>
      <dgm:spPr/>
      <dgm:t>
        <a:bodyPr/>
        <a:lstStyle/>
        <a:p>
          <a:endParaRPr lang="tr-TR"/>
        </a:p>
      </dgm:t>
    </dgm:pt>
    <dgm:pt modelId="{72591C51-5AEF-4A3A-866A-350886B19AC6}" type="pres">
      <dgm:prSet presAssocID="{2CC7F87E-A907-4CA3-B65E-DFB68237A5F9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628FE5D-36F1-4E13-8A8B-2A646D567D4A}" type="presOf" srcId="{48616FB9-A3C2-48B5-BD92-5FD68A870287}" destId="{F8FEE165-34D9-4B80-85BE-A1F81D58C3DF}" srcOrd="0" destOrd="0" presId="urn:microsoft.com/office/officeart/2005/8/layout/radial4"/>
    <dgm:cxn modelId="{57A73F70-0B9B-467B-8CD1-078CDE4E9F18}" srcId="{F5A289AB-0A34-46FC-8E0C-3FB375707DB8}" destId="{8256DFFD-D44E-4716-A3FC-AD3CD5349D70}" srcOrd="0" destOrd="0" parTransId="{2BD3E3FF-C23D-46E8-BAF0-CEEBA0960160}" sibTransId="{F5A0DE14-B15F-42C6-9F0E-1DCEB4C174CA}"/>
    <dgm:cxn modelId="{3A1800F1-A633-43C4-91F5-87B1C0DB9681}" type="presOf" srcId="{8256DFFD-D44E-4716-A3FC-AD3CD5349D70}" destId="{2204FB14-3C6F-4719-9DFB-23BB68D5A7B0}" srcOrd="0" destOrd="0" presId="urn:microsoft.com/office/officeart/2005/8/layout/radial4"/>
    <dgm:cxn modelId="{9B1ED9B5-F44C-4FA6-8107-3BDDF023F0AF}" srcId="{E667ADC0-2CDF-47BC-A123-3C7B14D3AB92}" destId="{F5A289AB-0A34-46FC-8E0C-3FB375707DB8}" srcOrd="0" destOrd="0" parTransId="{9803DD2B-3CA6-44BB-BE61-351E6E7B7E9D}" sibTransId="{68EE7033-3A03-4438-92B6-17D6231181A7}"/>
    <dgm:cxn modelId="{DC6BAC59-539E-424C-9F80-CBD50E030C2B}" srcId="{F5A289AB-0A34-46FC-8E0C-3FB375707DB8}" destId="{89DF58CF-232D-45F3-AEEB-3692EC0869BF}" srcOrd="3" destOrd="0" parTransId="{8A79D43D-101A-474C-ADA6-1D855BAC77B8}" sibTransId="{4EFDC6AB-9191-45EB-8839-D44C2127C70B}"/>
    <dgm:cxn modelId="{BBFB06FA-84C1-461B-98AC-8EE02C786B24}" type="presOf" srcId="{DCF20E23-049D-406D-9C94-A8FD209F5320}" destId="{248710F3-95CC-4303-87BA-9ABEFA642062}" srcOrd="0" destOrd="0" presId="urn:microsoft.com/office/officeart/2005/8/layout/radial4"/>
    <dgm:cxn modelId="{795F29CC-201C-4482-A34C-89D034B16EA1}" srcId="{F5A289AB-0A34-46FC-8E0C-3FB375707DB8}" destId="{2CC7F87E-A907-4CA3-B65E-DFB68237A5F9}" srcOrd="5" destOrd="0" parTransId="{48616FB9-A3C2-48B5-BD92-5FD68A870287}" sibTransId="{868F8665-CB73-4DCB-839A-541441B3D230}"/>
    <dgm:cxn modelId="{F7F6C4BC-939B-46E5-A323-7624899267BE}" type="presOf" srcId="{2CC7F87E-A907-4CA3-B65E-DFB68237A5F9}" destId="{72591C51-5AEF-4A3A-866A-350886B19AC6}" srcOrd="0" destOrd="0" presId="urn:microsoft.com/office/officeart/2005/8/layout/radial4"/>
    <dgm:cxn modelId="{AB28CC59-DF83-43E0-9EDD-BEE77FA3186F}" type="presOf" srcId="{BE8DB247-3FDD-41AF-9317-2A660D6BF0BA}" destId="{E074CD5C-DB72-499D-B5C1-B9D6038BD178}" srcOrd="0" destOrd="0" presId="urn:microsoft.com/office/officeart/2005/8/layout/radial4"/>
    <dgm:cxn modelId="{ACA2DE21-A39D-4305-A51D-0728BEE7378B}" srcId="{F5A289AB-0A34-46FC-8E0C-3FB375707DB8}" destId="{DCF20E23-049D-406D-9C94-A8FD209F5320}" srcOrd="2" destOrd="0" parTransId="{BE8DB247-3FDD-41AF-9317-2A660D6BF0BA}" sibTransId="{2735BFA6-FF84-495E-9B68-82147AFAA8A4}"/>
    <dgm:cxn modelId="{EA69E1CD-6F95-4338-A194-EB064B1C3B51}" type="presOf" srcId="{F5A289AB-0A34-46FC-8E0C-3FB375707DB8}" destId="{F24A7890-156C-4779-9E32-E1B770F9A826}" srcOrd="0" destOrd="0" presId="urn:microsoft.com/office/officeart/2005/8/layout/radial4"/>
    <dgm:cxn modelId="{7AA5CF6C-6352-4D9F-8164-82FB416FFCCC}" type="presOf" srcId="{9758986B-E53F-44AD-A4A4-9BD248645D14}" destId="{FD138E74-15C8-4E54-9ED0-2B7BA9D3764A}" srcOrd="0" destOrd="0" presId="urn:microsoft.com/office/officeart/2005/8/layout/radial4"/>
    <dgm:cxn modelId="{94DEE2D6-2954-4C07-BF59-7DB38197240A}" srcId="{F5A289AB-0A34-46FC-8E0C-3FB375707DB8}" destId="{BC88C735-98B1-4A8D-A342-F61FF798512C}" srcOrd="1" destOrd="0" parTransId="{5B0FACBB-D6EC-437A-AA06-20D92F55AC81}" sibTransId="{E2C89191-0790-4712-8CC9-BBE7B4F259A9}"/>
    <dgm:cxn modelId="{8CC09BB0-B5A0-4C4E-A649-0B09BD761B9F}" type="presOf" srcId="{8A79D43D-101A-474C-ADA6-1D855BAC77B8}" destId="{6B1C1583-D677-4FFC-88AF-AD9EB30DF3E2}" srcOrd="0" destOrd="0" presId="urn:microsoft.com/office/officeart/2005/8/layout/radial4"/>
    <dgm:cxn modelId="{AB1CBF50-66D2-417F-BFD5-978E4F6137F9}" type="presOf" srcId="{A6A4C9DC-BA98-42EF-BEDC-DBEB14872FA6}" destId="{909F6C01-260B-46A9-BDCD-8FC6A2F86F9F}" srcOrd="0" destOrd="0" presId="urn:microsoft.com/office/officeart/2005/8/layout/radial4"/>
    <dgm:cxn modelId="{A572A69D-F8B1-4866-B062-E98C49820CC9}" type="presOf" srcId="{89DF58CF-232D-45F3-AEEB-3692EC0869BF}" destId="{56DC7233-1D58-45D8-8581-8DA88F5BB6B4}" srcOrd="0" destOrd="0" presId="urn:microsoft.com/office/officeart/2005/8/layout/radial4"/>
    <dgm:cxn modelId="{0F55F6E1-AD97-4270-818C-015A03EDE317}" type="presOf" srcId="{BC88C735-98B1-4A8D-A342-F61FF798512C}" destId="{DC47EF7C-F4E2-4578-B91F-3E98AA4A2031}" srcOrd="0" destOrd="0" presId="urn:microsoft.com/office/officeart/2005/8/layout/radial4"/>
    <dgm:cxn modelId="{FCBBD610-6E25-43A4-927D-113274BF9707}" type="presOf" srcId="{5B0FACBB-D6EC-437A-AA06-20D92F55AC81}" destId="{98234FAA-A445-4B00-A9BB-9F9087B1B626}" srcOrd="0" destOrd="0" presId="urn:microsoft.com/office/officeart/2005/8/layout/radial4"/>
    <dgm:cxn modelId="{084852C4-858F-42DC-BE0D-B309EEB1A26F}" type="presOf" srcId="{E667ADC0-2CDF-47BC-A123-3C7B14D3AB92}" destId="{5DEA357A-DEB4-480B-8DB7-023D439316B4}" srcOrd="0" destOrd="0" presId="urn:microsoft.com/office/officeart/2005/8/layout/radial4"/>
    <dgm:cxn modelId="{593FC171-060D-4436-AC99-1E323C308786}" type="presOf" srcId="{2BD3E3FF-C23D-46E8-BAF0-CEEBA0960160}" destId="{2DA834B1-0B6B-426F-AA34-D4982EC4244C}" srcOrd="0" destOrd="0" presId="urn:microsoft.com/office/officeart/2005/8/layout/radial4"/>
    <dgm:cxn modelId="{CE222B87-3661-4E24-B46F-ACF15E40A78F}" srcId="{F5A289AB-0A34-46FC-8E0C-3FB375707DB8}" destId="{A6A4C9DC-BA98-42EF-BEDC-DBEB14872FA6}" srcOrd="4" destOrd="0" parTransId="{9758986B-E53F-44AD-A4A4-9BD248645D14}" sibTransId="{CED8CA29-1963-41F6-A1A6-F1DCC5915EFF}"/>
    <dgm:cxn modelId="{02047AA9-9CD8-47E2-BAD4-EFC425CE84D5}" type="presParOf" srcId="{5DEA357A-DEB4-480B-8DB7-023D439316B4}" destId="{F24A7890-156C-4779-9E32-E1B770F9A826}" srcOrd="0" destOrd="0" presId="urn:microsoft.com/office/officeart/2005/8/layout/radial4"/>
    <dgm:cxn modelId="{F17457B6-0E1D-4EC6-9C68-6508798D3611}" type="presParOf" srcId="{5DEA357A-DEB4-480B-8DB7-023D439316B4}" destId="{2DA834B1-0B6B-426F-AA34-D4982EC4244C}" srcOrd="1" destOrd="0" presId="urn:microsoft.com/office/officeart/2005/8/layout/radial4"/>
    <dgm:cxn modelId="{CD2D3133-F03A-471D-BEAC-F73B462A3DE9}" type="presParOf" srcId="{5DEA357A-DEB4-480B-8DB7-023D439316B4}" destId="{2204FB14-3C6F-4719-9DFB-23BB68D5A7B0}" srcOrd="2" destOrd="0" presId="urn:microsoft.com/office/officeart/2005/8/layout/radial4"/>
    <dgm:cxn modelId="{371CB566-3DBA-4417-BB18-D9126E78F94A}" type="presParOf" srcId="{5DEA357A-DEB4-480B-8DB7-023D439316B4}" destId="{98234FAA-A445-4B00-A9BB-9F9087B1B626}" srcOrd="3" destOrd="0" presId="urn:microsoft.com/office/officeart/2005/8/layout/radial4"/>
    <dgm:cxn modelId="{BA4BF5D2-011C-4067-9A43-538C79C21620}" type="presParOf" srcId="{5DEA357A-DEB4-480B-8DB7-023D439316B4}" destId="{DC47EF7C-F4E2-4578-B91F-3E98AA4A2031}" srcOrd="4" destOrd="0" presId="urn:microsoft.com/office/officeart/2005/8/layout/radial4"/>
    <dgm:cxn modelId="{752E3B3E-DD31-47A4-A7E3-3FFDA47A7C9C}" type="presParOf" srcId="{5DEA357A-DEB4-480B-8DB7-023D439316B4}" destId="{E074CD5C-DB72-499D-B5C1-B9D6038BD178}" srcOrd="5" destOrd="0" presId="urn:microsoft.com/office/officeart/2005/8/layout/radial4"/>
    <dgm:cxn modelId="{5F5FAAFF-4812-41EC-B74A-0A0E3AA30E2C}" type="presParOf" srcId="{5DEA357A-DEB4-480B-8DB7-023D439316B4}" destId="{248710F3-95CC-4303-87BA-9ABEFA642062}" srcOrd="6" destOrd="0" presId="urn:microsoft.com/office/officeart/2005/8/layout/radial4"/>
    <dgm:cxn modelId="{3ABCB23E-E70D-4FC7-B22E-DC496ABBE3C4}" type="presParOf" srcId="{5DEA357A-DEB4-480B-8DB7-023D439316B4}" destId="{6B1C1583-D677-4FFC-88AF-AD9EB30DF3E2}" srcOrd="7" destOrd="0" presId="urn:microsoft.com/office/officeart/2005/8/layout/radial4"/>
    <dgm:cxn modelId="{E7641AFE-582B-4188-A204-D2D77D6BF4F0}" type="presParOf" srcId="{5DEA357A-DEB4-480B-8DB7-023D439316B4}" destId="{56DC7233-1D58-45D8-8581-8DA88F5BB6B4}" srcOrd="8" destOrd="0" presId="urn:microsoft.com/office/officeart/2005/8/layout/radial4"/>
    <dgm:cxn modelId="{5D7404B2-33DC-4682-8F1F-88A520B1DCC7}" type="presParOf" srcId="{5DEA357A-DEB4-480B-8DB7-023D439316B4}" destId="{FD138E74-15C8-4E54-9ED0-2B7BA9D3764A}" srcOrd="9" destOrd="0" presId="urn:microsoft.com/office/officeart/2005/8/layout/radial4"/>
    <dgm:cxn modelId="{D74260F5-4DCE-4563-B080-43229148F4CC}" type="presParOf" srcId="{5DEA357A-DEB4-480B-8DB7-023D439316B4}" destId="{909F6C01-260B-46A9-BDCD-8FC6A2F86F9F}" srcOrd="10" destOrd="0" presId="urn:microsoft.com/office/officeart/2005/8/layout/radial4"/>
    <dgm:cxn modelId="{B59019A8-4067-4F18-AF70-B25AFAACE507}" type="presParOf" srcId="{5DEA357A-DEB4-480B-8DB7-023D439316B4}" destId="{F8FEE165-34D9-4B80-85BE-A1F81D58C3DF}" srcOrd="11" destOrd="0" presId="urn:microsoft.com/office/officeart/2005/8/layout/radial4"/>
    <dgm:cxn modelId="{A6B311B9-22FF-452C-B449-B84D3149A325}" type="presParOf" srcId="{5DEA357A-DEB4-480B-8DB7-023D439316B4}" destId="{72591C51-5AEF-4A3A-866A-350886B19AC6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4A7890-156C-4779-9E32-E1B770F9A826}">
      <dsp:nvSpPr>
        <dsp:cNvPr id="0" name=""/>
        <dsp:cNvSpPr/>
      </dsp:nvSpPr>
      <dsp:spPr>
        <a:xfrm>
          <a:off x="2539113" y="2554274"/>
          <a:ext cx="1858205" cy="1858205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İzleme ve Denetleme Komisyonu</a:t>
          </a:r>
          <a:endParaRPr lang="tr-TR" sz="2200" kern="1200" dirty="0"/>
        </a:p>
      </dsp:txBody>
      <dsp:txXfrm>
        <a:off x="2811241" y="2826402"/>
        <a:ext cx="1313949" cy="1313949"/>
      </dsp:txXfrm>
    </dsp:sp>
    <dsp:sp modelId="{2DA834B1-0B6B-426F-AA34-D4982EC4244C}">
      <dsp:nvSpPr>
        <dsp:cNvPr id="0" name=""/>
        <dsp:cNvSpPr/>
      </dsp:nvSpPr>
      <dsp:spPr>
        <a:xfrm rot="10800000">
          <a:off x="651072" y="3218582"/>
          <a:ext cx="1784198" cy="52958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204FB14-3C6F-4719-9DFB-23BB68D5A7B0}">
      <dsp:nvSpPr>
        <dsp:cNvPr id="0" name=""/>
        <dsp:cNvSpPr/>
      </dsp:nvSpPr>
      <dsp:spPr>
        <a:xfrm>
          <a:off x="700" y="2963079"/>
          <a:ext cx="1300743" cy="10405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altLang="tr-TR" sz="1300" kern="1200" dirty="0" smtClean="0">
              <a:latin typeface="Tahoma" pitchFamily="34" charset="0"/>
            </a:rPr>
            <a:t>Aile, Çalışma ve Sosyal Politikalar </a:t>
          </a:r>
          <a:endParaRPr lang="tr-TR" sz="1300" kern="1200" dirty="0"/>
        </a:p>
      </dsp:txBody>
      <dsp:txXfrm>
        <a:off x="31178" y="2993557"/>
        <a:ext cx="1239787" cy="979638"/>
      </dsp:txXfrm>
    </dsp:sp>
    <dsp:sp modelId="{98234FAA-A445-4B00-A9BB-9F9087B1B626}">
      <dsp:nvSpPr>
        <dsp:cNvPr id="0" name=""/>
        <dsp:cNvSpPr/>
      </dsp:nvSpPr>
      <dsp:spPr>
        <a:xfrm rot="12960000">
          <a:off x="1018723" y="2087069"/>
          <a:ext cx="1784198" cy="52958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C47EF7C-F4E2-4578-B91F-3E98AA4A2031}">
      <dsp:nvSpPr>
        <dsp:cNvPr id="0" name=""/>
        <dsp:cNvSpPr/>
      </dsp:nvSpPr>
      <dsp:spPr>
        <a:xfrm>
          <a:off x="538727" y="1307203"/>
          <a:ext cx="1300743" cy="10405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altLang="tr-TR" sz="1300" kern="1200" dirty="0" smtClean="0">
              <a:latin typeface="Tahoma" pitchFamily="34" charset="0"/>
            </a:rPr>
            <a:t>Sanayi ve Teknoloji</a:t>
          </a:r>
        </a:p>
      </dsp:txBody>
      <dsp:txXfrm>
        <a:off x="569205" y="1337681"/>
        <a:ext cx="1239787" cy="979638"/>
      </dsp:txXfrm>
    </dsp:sp>
    <dsp:sp modelId="{E074CD5C-DB72-499D-B5C1-B9D6038BD178}">
      <dsp:nvSpPr>
        <dsp:cNvPr id="0" name=""/>
        <dsp:cNvSpPr/>
      </dsp:nvSpPr>
      <dsp:spPr>
        <a:xfrm rot="15120000">
          <a:off x="1981245" y="1387756"/>
          <a:ext cx="1784198" cy="52958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48710F3-95CC-4303-87BA-9ABEFA642062}">
      <dsp:nvSpPr>
        <dsp:cNvPr id="0" name=""/>
        <dsp:cNvSpPr/>
      </dsp:nvSpPr>
      <dsp:spPr>
        <a:xfrm>
          <a:off x="1947299" y="283816"/>
          <a:ext cx="1300743" cy="10405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altLang="tr-TR" sz="1300" kern="1200" smtClean="0">
              <a:latin typeface="Tahoma" pitchFamily="34" charset="0"/>
            </a:rPr>
            <a:t>İçişleri</a:t>
          </a:r>
          <a:endParaRPr lang="tr-TR" altLang="tr-TR" sz="1300" kern="1200" dirty="0" smtClean="0">
            <a:latin typeface="Tahoma" pitchFamily="34" charset="0"/>
          </a:endParaRPr>
        </a:p>
      </dsp:txBody>
      <dsp:txXfrm>
        <a:off x="1977777" y="314294"/>
        <a:ext cx="1239787" cy="979638"/>
      </dsp:txXfrm>
    </dsp:sp>
    <dsp:sp modelId="{6B1C1583-D677-4FFC-88AF-AD9EB30DF3E2}">
      <dsp:nvSpPr>
        <dsp:cNvPr id="0" name=""/>
        <dsp:cNvSpPr/>
      </dsp:nvSpPr>
      <dsp:spPr>
        <a:xfrm rot="17280000">
          <a:off x="3170988" y="1387756"/>
          <a:ext cx="1784198" cy="52958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6DC7233-1D58-45D8-8581-8DA88F5BB6B4}">
      <dsp:nvSpPr>
        <dsp:cNvPr id="0" name=""/>
        <dsp:cNvSpPr/>
      </dsp:nvSpPr>
      <dsp:spPr>
        <a:xfrm>
          <a:off x="3688389" y="283816"/>
          <a:ext cx="1300743" cy="10405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altLang="tr-TR" sz="1300" kern="1200" dirty="0" smtClean="0">
              <a:latin typeface="Tahoma" pitchFamily="34" charset="0"/>
            </a:rPr>
            <a:t>Çevre ve Şehircilik</a:t>
          </a:r>
        </a:p>
      </dsp:txBody>
      <dsp:txXfrm>
        <a:off x="3718867" y="314294"/>
        <a:ext cx="1239787" cy="979638"/>
      </dsp:txXfrm>
    </dsp:sp>
    <dsp:sp modelId="{FD138E74-15C8-4E54-9ED0-2B7BA9D3764A}">
      <dsp:nvSpPr>
        <dsp:cNvPr id="0" name=""/>
        <dsp:cNvSpPr/>
      </dsp:nvSpPr>
      <dsp:spPr>
        <a:xfrm rot="19440000">
          <a:off x="4133510" y="2087069"/>
          <a:ext cx="1784198" cy="52958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09F6C01-260B-46A9-BDCD-8FC6A2F86F9F}">
      <dsp:nvSpPr>
        <dsp:cNvPr id="0" name=""/>
        <dsp:cNvSpPr/>
      </dsp:nvSpPr>
      <dsp:spPr>
        <a:xfrm>
          <a:off x="5096961" y="1307203"/>
          <a:ext cx="1300743" cy="10405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altLang="tr-TR" sz="1300" kern="1200" dirty="0" smtClean="0">
              <a:latin typeface="Tahoma" pitchFamily="34" charset="0"/>
            </a:rPr>
            <a:t>Ulaştırma </a:t>
          </a:r>
          <a:r>
            <a:rPr lang="tr-TR" altLang="tr-TR" sz="1300" kern="1200" smtClean="0">
              <a:latin typeface="Tahoma" pitchFamily="34" charset="0"/>
            </a:rPr>
            <a:t>ve Altyapı</a:t>
          </a:r>
        </a:p>
      </dsp:txBody>
      <dsp:txXfrm>
        <a:off x="5127439" y="1337681"/>
        <a:ext cx="1239787" cy="979638"/>
      </dsp:txXfrm>
    </dsp:sp>
    <dsp:sp modelId="{F8FEE165-34D9-4B80-85BE-A1F81D58C3DF}">
      <dsp:nvSpPr>
        <dsp:cNvPr id="0" name=""/>
        <dsp:cNvSpPr/>
      </dsp:nvSpPr>
      <dsp:spPr>
        <a:xfrm>
          <a:off x="4501160" y="3218582"/>
          <a:ext cx="1784198" cy="52958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2591C51-5AEF-4A3A-866A-350886B19AC6}">
      <dsp:nvSpPr>
        <dsp:cNvPr id="0" name=""/>
        <dsp:cNvSpPr/>
      </dsp:nvSpPr>
      <dsp:spPr>
        <a:xfrm>
          <a:off x="5634987" y="2963079"/>
          <a:ext cx="1300743" cy="10405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kern="1200" dirty="0" smtClean="0"/>
            <a:t>Engelliler ile ilgili Konfederasyonlar</a:t>
          </a:r>
          <a:endParaRPr lang="tr-TR" sz="1300" kern="1200" dirty="0"/>
        </a:p>
      </dsp:txBody>
      <dsp:txXfrm>
        <a:off x="5665465" y="2993557"/>
        <a:ext cx="1239787" cy="9796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83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94C67CD-DFF1-4164-9D50-9994B0DADB6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5848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 Yer Tutucusu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tr-TR" altLang="tr-TR" smtClean="0">
                <a:latin typeface="Arial" panose="020B0604020202020204" pitchFamily="34" charset="0"/>
              </a:rPr>
              <a:t>2. FIKRA </a:t>
            </a:r>
            <a:r>
              <a:rPr lang="tr-TR" altLang="tr-TR" smtClean="0">
                <a:solidFill>
                  <a:srgbClr val="C0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Özel ve kamu toplu taşıma </a:t>
            </a:r>
          </a:p>
          <a:p>
            <a:r>
              <a:rPr lang="tr-TR" altLang="tr-TR" smtClean="0">
                <a:solidFill>
                  <a:srgbClr val="C0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3. FIKRA bilgi ve iletişim teknolojilerine erişim ile ilgilidir.</a:t>
            </a:r>
            <a:endParaRPr lang="tr-TR" altLang="tr-TR" smtClean="0">
              <a:latin typeface="Arial" panose="020B0604020202020204" pitchFamily="34" charset="0"/>
            </a:endParaRPr>
          </a:p>
        </p:txBody>
      </p:sp>
      <p:sp>
        <p:nvSpPr>
          <p:cNvPr id="9220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CFB87-AE4D-43E9-BD80-6D0415EE47E6}" type="slidenum">
              <a:rPr lang="tr-TR" altLang="tr-TR" smtClean="0"/>
              <a:pPr>
                <a:spcBef>
                  <a:spcPct val="0"/>
                </a:spcBef>
              </a:pPr>
              <a:t>4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16899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 Yer Tutucusu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tr-TR" altLang="tr-TR" smtClean="0">
                <a:latin typeface="Arial" panose="020B0604020202020204" pitchFamily="34" charset="0"/>
              </a:rPr>
              <a:t>2. FIKRA </a:t>
            </a:r>
            <a:r>
              <a:rPr lang="tr-TR" altLang="tr-TR" smtClean="0">
                <a:solidFill>
                  <a:srgbClr val="C0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Özel ve kamu toplu taşıma </a:t>
            </a:r>
          </a:p>
          <a:p>
            <a:r>
              <a:rPr lang="tr-TR" altLang="tr-TR" smtClean="0">
                <a:solidFill>
                  <a:srgbClr val="C0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3. FIKRA bilgi ve iletişim teknolojilerine erişim ile ilgilidir.</a:t>
            </a:r>
            <a:endParaRPr lang="tr-TR" altLang="tr-TR" smtClean="0">
              <a:latin typeface="Arial" panose="020B0604020202020204" pitchFamily="34" charset="0"/>
            </a:endParaRPr>
          </a:p>
        </p:txBody>
      </p:sp>
      <p:sp>
        <p:nvSpPr>
          <p:cNvPr id="7172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D0CA7BD-CAFC-4A35-B59A-1E0E4F77AF77}" type="slidenum">
              <a:rPr lang="tr-TR" altLang="tr-TR" smtClean="0"/>
              <a:pPr>
                <a:spcBef>
                  <a:spcPct val="0"/>
                </a:spcBef>
              </a:pPr>
              <a:t>5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213493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 Yer Tutucusu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tr-TR" altLang="tr-TR" smtClean="0">
                <a:latin typeface="Arial" panose="020B0604020202020204" pitchFamily="34" charset="0"/>
              </a:rPr>
              <a:t>2. FIKRA </a:t>
            </a:r>
            <a:r>
              <a:rPr lang="tr-TR" altLang="tr-TR" smtClean="0">
                <a:solidFill>
                  <a:srgbClr val="C0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Özel ve kamu toplu taşıma </a:t>
            </a:r>
          </a:p>
          <a:p>
            <a:r>
              <a:rPr lang="tr-TR" altLang="tr-TR" smtClean="0">
                <a:solidFill>
                  <a:srgbClr val="C0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3. FIKRA bilgi ve iletişim teknolojilerine erişim ile ilgilidir.</a:t>
            </a:r>
            <a:endParaRPr lang="tr-TR" altLang="tr-TR" smtClean="0">
              <a:latin typeface="Arial" panose="020B0604020202020204" pitchFamily="34" charset="0"/>
            </a:endParaRPr>
          </a:p>
        </p:txBody>
      </p:sp>
      <p:sp>
        <p:nvSpPr>
          <p:cNvPr id="7172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D0CA7BD-CAFC-4A35-B59A-1E0E4F77AF77}" type="slidenum">
              <a:rPr lang="tr-TR" altLang="tr-TR" smtClean="0"/>
              <a:pPr>
                <a:spcBef>
                  <a:spcPct val="0"/>
                </a:spcBef>
              </a:pPr>
              <a:t>6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213493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FFA14-7534-47AE-A5DD-EA3D28B159D4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0711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3B2768-9720-4697-A3BE-19E56AB4148D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3283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6A8798-6C3F-40F1-9A35-395F54CDAF1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5771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9C45EE-4460-4F11-993A-D79CA04FE85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3955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F6ABF8-4067-4483-98DA-5B81D937D3CD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7049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7240BB-E1EA-4CDD-8B91-F8989AF22624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2538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6663D0-21B7-47A8-80E8-73A6879EE405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6558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FBA9F2-87A5-4195-A5BF-43B2D3CF10C5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6142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959F3A-1870-4BDB-B193-5E39FBF6DE7E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4190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B1D666-C153-457E-9AB5-ABDA28D14C6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0446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91C60B-1A64-4D4D-AFBB-442ACD7D9D6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815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D59B15E-0B9F-4F2B-834C-7DEEDDE8577C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9286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251520" y="1484784"/>
            <a:ext cx="8642350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altLang="tr-TR" sz="4400" b="1" dirty="0">
              <a:solidFill>
                <a:srgbClr val="FF0000"/>
              </a:solidFill>
              <a:latin typeface="Tahoma" pitchFamily="34" charset="0"/>
            </a:endParaRPr>
          </a:p>
          <a:p>
            <a:pPr algn="ctr"/>
            <a:endParaRPr lang="tr-TR" altLang="tr-TR" sz="1000" b="1" dirty="0"/>
          </a:p>
          <a:p>
            <a:pPr algn="ctr"/>
            <a:r>
              <a:rPr lang="tr-TR" altLang="tr-TR" sz="2000" b="1" dirty="0"/>
              <a:t>ENGELLİ VE YAŞLI HİZMETLERİ GENEL MÜDÜRLÜĞÜ</a:t>
            </a:r>
          </a:p>
          <a:p>
            <a:pPr algn="ctr"/>
            <a:endParaRPr lang="tr-TR" altLang="tr-TR" sz="2000" b="1" dirty="0">
              <a:solidFill>
                <a:srgbClr val="FF0000"/>
              </a:solidFill>
              <a:latin typeface="Tahoma" pitchFamily="34" charset="0"/>
            </a:endParaRPr>
          </a:p>
          <a:p>
            <a:pPr algn="ctr"/>
            <a:r>
              <a:rPr lang="tr-TR" altLang="tr-TR" sz="5400" b="1" dirty="0">
                <a:solidFill>
                  <a:srgbClr val="FF0000"/>
                </a:solidFill>
                <a:latin typeface="Tahoma" pitchFamily="34" charset="0"/>
              </a:rPr>
              <a:t>ERİŞİLEBİLİRLİK</a:t>
            </a:r>
          </a:p>
          <a:p>
            <a:pPr algn="ctr"/>
            <a:r>
              <a:rPr lang="tr-TR" altLang="tr-TR" sz="5400" b="1" dirty="0">
                <a:solidFill>
                  <a:srgbClr val="FF0000"/>
                </a:solidFill>
                <a:latin typeface="Tahoma" pitchFamily="34" charset="0"/>
              </a:rPr>
              <a:t>MEVZUATI</a:t>
            </a:r>
          </a:p>
          <a:p>
            <a:pPr algn="ctr"/>
            <a:endParaRPr lang="tr-TR" altLang="tr-TR" sz="2000" b="1" dirty="0">
              <a:latin typeface="Tahom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tr-TR" altLang="tr-TR" sz="1600" b="1" dirty="0">
                <a:latin typeface="Tahoma" pitchFamily="34" charset="0"/>
              </a:rPr>
              <a:t>Erişilebilirlik Dairesi Başkanlığı</a:t>
            </a:r>
          </a:p>
          <a:p>
            <a:pPr algn="ctr">
              <a:spcBef>
                <a:spcPct val="50000"/>
              </a:spcBef>
            </a:pPr>
            <a:endParaRPr lang="tr-TR" altLang="tr-TR" sz="2000" b="1" dirty="0">
              <a:latin typeface="Tahoma" pitchFamily="34" charset="0"/>
            </a:endParaRPr>
          </a:p>
        </p:txBody>
      </p:sp>
      <p:pic>
        <p:nvPicPr>
          <p:cNvPr id="1026" name="Picture 2" descr="F:\MANİSA\YENİ LOGO.indi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76672"/>
            <a:ext cx="4464496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9512" y="31750"/>
            <a:ext cx="8208912" cy="656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20000"/>
              </a:spcBef>
              <a:defRPr/>
            </a:pPr>
            <a:r>
              <a:rPr lang="tr-TR" altLang="tr-TR" sz="2600" b="1" dirty="0" smtClean="0">
                <a:latin typeface="Tahoma" pitchFamily="34" charset="0"/>
              </a:rPr>
              <a:t>5378 SAYILI ENGELLİLER HAKKINDA KANUN</a:t>
            </a:r>
          </a:p>
          <a:p>
            <a:pPr algn="just">
              <a:spcBef>
                <a:spcPct val="20000"/>
              </a:spcBef>
              <a:defRPr/>
            </a:pPr>
            <a:r>
              <a:rPr lang="tr-TR" altLang="tr-TR" sz="2800" b="1" dirty="0" smtClean="0">
                <a:latin typeface="Tahoma" pitchFamily="34" charset="0"/>
                <a:cs typeface="Arial" charset="0"/>
              </a:rPr>
              <a:t>GEÇİCİ </a:t>
            </a:r>
            <a:r>
              <a:rPr lang="tr-TR" altLang="tr-TR" sz="2800" b="1" dirty="0">
                <a:latin typeface="Tahoma" pitchFamily="34" charset="0"/>
                <a:cs typeface="Arial" charset="0"/>
              </a:rPr>
              <a:t>MADDE 3. –</a:t>
            </a:r>
          </a:p>
          <a:p>
            <a:pPr algn="just">
              <a:spcBef>
                <a:spcPct val="20000"/>
              </a:spcBef>
              <a:defRPr/>
            </a:pPr>
            <a:r>
              <a:rPr lang="tr-TR" altLang="tr-TR" sz="2400" b="1" dirty="0" smtClean="0">
                <a:solidFill>
                  <a:srgbClr val="0070C0"/>
                </a:solidFill>
                <a:latin typeface="Tahoma" pitchFamily="34" charset="0"/>
                <a:cs typeface="Arial" charset="0"/>
              </a:rPr>
              <a:t>İdari </a:t>
            </a:r>
            <a:r>
              <a:rPr lang="tr-TR" altLang="tr-TR" sz="2400" b="1" dirty="0">
                <a:solidFill>
                  <a:srgbClr val="0070C0"/>
                </a:solidFill>
                <a:latin typeface="Tahoma" pitchFamily="34" charset="0"/>
                <a:cs typeface="Arial" charset="0"/>
              </a:rPr>
              <a:t>para cezası ile ilgili hususlar;</a:t>
            </a:r>
          </a:p>
          <a:p>
            <a:pPr algn="just">
              <a:spcBef>
                <a:spcPct val="20000"/>
              </a:spcBef>
              <a:defRPr/>
            </a:pPr>
            <a:r>
              <a:rPr lang="tr-TR" altLang="tr-TR" sz="2200" dirty="0" smtClean="0">
                <a:latin typeface="Tahoma" pitchFamily="34" charset="0"/>
                <a:cs typeface="Tahoma" pitchFamily="34" charset="0"/>
              </a:rPr>
              <a:t>Öngörülen </a:t>
            </a:r>
            <a:r>
              <a:rPr lang="tr-TR" altLang="tr-TR" sz="2200" dirty="0">
                <a:latin typeface="Tahoma" pitchFamily="34" charset="0"/>
                <a:cs typeface="Tahoma" pitchFamily="34" charset="0"/>
              </a:rPr>
              <a:t>yükümlülüklerini yerine getirmediği;</a:t>
            </a:r>
          </a:p>
          <a:p>
            <a:pPr algn="just">
              <a:spcBef>
                <a:spcPct val="20000"/>
              </a:spcBef>
              <a:defRPr/>
            </a:pPr>
            <a:endParaRPr lang="tr-TR" altLang="tr-TR" sz="2200" dirty="0">
              <a:latin typeface="Tahoma" pitchFamily="34" charset="0"/>
              <a:cs typeface="Tahoma" pitchFamily="34" charset="0"/>
            </a:endParaRPr>
          </a:p>
          <a:p>
            <a:pPr marL="285750" indent="-28575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tr-TR" altLang="tr-TR" sz="2800" dirty="0">
                <a:latin typeface="Tahoma" pitchFamily="34" charset="0"/>
                <a:cs typeface="Tahoma" pitchFamily="34" charset="0"/>
              </a:rPr>
              <a:t>Denetim komisyonlarınca tespit edilen </a:t>
            </a:r>
            <a:r>
              <a:rPr lang="tr-TR" altLang="tr-TR" sz="2800" b="1" u="sng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büyükşehir belediyeleri, belediyeler ve diğer kamu  kurum ve kuruluşlarına </a:t>
            </a:r>
            <a:r>
              <a:rPr lang="tr-TR" altLang="tr-TR" sz="2800" dirty="0">
                <a:latin typeface="Tahoma" pitchFamily="34" charset="0"/>
                <a:cs typeface="Tahoma" pitchFamily="34" charset="0"/>
              </a:rPr>
              <a:t>Aile ve Sosyal Politikalar Bakanlığı tarafından </a:t>
            </a:r>
            <a:r>
              <a:rPr lang="tr-TR" altLang="tr-TR" sz="2800" b="1" u="sng" dirty="0">
                <a:latin typeface="Tahoma" pitchFamily="34" charset="0"/>
                <a:cs typeface="Tahoma" pitchFamily="34" charset="0"/>
              </a:rPr>
              <a:t>her bir tespit için </a:t>
            </a:r>
            <a:r>
              <a:rPr lang="tr-TR" altLang="tr-TR" sz="2800" b="1" u="sng" dirty="0" err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beşbin</a:t>
            </a:r>
            <a:r>
              <a:rPr lang="tr-TR" altLang="tr-TR" sz="2800" b="1" u="sng" dirty="0">
                <a:latin typeface="Tahoma" pitchFamily="34" charset="0"/>
                <a:cs typeface="Tahoma" pitchFamily="34" charset="0"/>
              </a:rPr>
              <a:t> Türk Lirasından </a:t>
            </a:r>
            <a:r>
              <a:rPr lang="tr-TR" altLang="tr-TR" sz="2800" b="1" u="sng" dirty="0" err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yirmibeş</a:t>
            </a:r>
            <a:r>
              <a:rPr lang="tr-TR" altLang="tr-TR" sz="2800" b="1" u="sng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bin</a:t>
            </a:r>
            <a:r>
              <a:rPr lang="tr-TR" altLang="tr-TR" sz="2800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r-TR" altLang="tr-TR" sz="2800" dirty="0">
                <a:latin typeface="Tahoma" pitchFamily="34" charset="0"/>
                <a:cs typeface="Tahoma" pitchFamily="34" charset="0"/>
              </a:rPr>
              <a:t>Türk Lirasına kadar </a:t>
            </a:r>
            <a:r>
              <a:rPr lang="tr-TR" altLang="tr-TR" sz="2800" b="1" u="sng" dirty="0">
                <a:latin typeface="Tahoma" pitchFamily="34" charset="0"/>
                <a:cs typeface="Tahoma" pitchFamily="34" charset="0"/>
              </a:rPr>
              <a:t>idari para cezası uygulanır</a:t>
            </a:r>
            <a:r>
              <a:rPr lang="tr-TR" altLang="tr-TR" sz="2800" u="sng" dirty="0">
                <a:latin typeface="Tahoma" pitchFamily="34" charset="0"/>
                <a:cs typeface="Tahoma" pitchFamily="34" charset="0"/>
              </a:rPr>
              <a:t>.</a:t>
            </a:r>
            <a:r>
              <a:rPr lang="tr-TR" altLang="tr-TR" sz="28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tr-TR" altLang="tr-TR" sz="2800" dirty="0">
                <a:latin typeface="Tahoma" pitchFamily="34" charset="0"/>
                <a:cs typeface="Tahoma" pitchFamily="34" charset="0"/>
              </a:rPr>
              <a:t>Bu şekilde bir yıl içinde uygulanacak idari para cezasının tutarı </a:t>
            </a:r>
            <a:r>
              <a:rPr lang="tr-TR" altLang="tr-TR" sz="2800" u="sng" dirty="0" err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beşyüz</a:t>
            </a:r>
            <a:r>
              <a:rPr lang="tr-TR" altLang="tr-TR" sz="2800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bin </a:t>
            </a:r>
            <a:r>
              <a:rPr lang="tr-TR" altLang="tr-TR" sz="2800" dirty="0">
                <a:latin typeface="Tahoma" pitchFamily="34" charset="0"/>
                <a:cs typeface="Tahoma" pitchFamily="34" charset="0"/>
              </a:rPr>
              <a:t>lirayı geçemez. </a:t>
            </a:r>
          </a:p>
          <a:p>
            <a:pPr algn="just">
              <a:spcBef>
                <a:spcPct val="20000"/>
              </a:spcBef>
              <a:defRPr/>
            </a:pPr>
            <a:endParaRPr lang="tr-TR" altLang="tr-TR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9512" y="31750"/>
            <a:ext cx="8208912" cy="614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20000"/>
              </a:spcBef>
              <a:defRPr/>
            </a:pPr>
            <a:r>
              <a:rPr lang="tr-TR" altLang="tr-TR" sz="2600" b="1" dirty="0" smtClean="0">
                <a:latin typeface="Tahoma" pitchFamily="34" charset="0"/>
              </a:rPr>
              <a:t>5378 SAYILI ENGELLİLER HAKKINDA KANUN</a:t>
            </a:r>
          </a:p>
          <a:p>
            <a:pPr algn="just">
              <a:spcBef>
                <a:spcPct val="20000"/>
              </a:spcBef>
              <a:defRPr/>
            </a:pPr>
            <a:r>
              <a:rPr lang="tr-TR" altLang="tr-TR" sz="2800" b="1" dirty="0" smtClean="0">
                <a:latin typeface="Tahoma" pitchFamily="34" charset="0"/>
                <a:cs typeface="Arial" charset="0"/>
              </a:rPr>
              <a:t>GEÇİCİ </a:t>
            </a:r>
            <a:r>
              <a:rPr lang="tr-TR" altLang="tr-TR" sz="2800" b="1" dirty="0">
                <a:latin typeface="Tahoma" pitchFamily="34" charset="0"/>
                <a:cs typeface="Arial" charset="0"/>
              </a:rPr>
              <a:t>MADDE 3. –</a:t>
            </a:r>
          </a:p>
          <a:p>
            <a:pPr algn="just">
              <a:spcBef>
                <a:spcPct val="20000"/>
              </a:spcBef>
              <a:defRPr/>
            </a:pPr>
            <a:r>
              <a:rPr lang="tr-TR" altLang="tr-TR" sz="2400" b="1" dirty="0" smtClean="0">
                <a:solidFill>
                  <a:srgbClr val="0070C0"/>
                </a:solidFill>
                <a:latin typeface="Tahoma" pitchFamily="34" charset="0"/>
                <a:cs typeface="Arial" charset="0"/>
              </a:rPr>
              <a:t>İdari </a:t>
            </a:r>
            <a:r>
              <a:rPr lang="tr-TR" altLang="tr-TR" sz="2400" b="1" dirty="0">
                <a:solidFill>
                  <a:srgbClr val="0070C0"/>
                </a:solidFill>
                <a:latin typeface="Tahoma" pitchFamily="34" charset="0"/>
                <a:cs typeface="Arial" charset="0"/>
              </a:rPr>
              <a:t>para cezası ile ilgili hususlar</a:t>
            </a:r>
            <a:r>
              <a:rPr lang="tr-TR" altLang="tr-TR" sz="2400" b="1" dirty="0" smtClean="0">
                <a:solidFill>
                  <a:srgbClr val="0070C0"/>
                </a:solidFill>
                <a:latin typeface="Tahoma" pitchFamily="34" charset="0"/>
                <a:cs typeface="Arial" charset="0"/>
              </a:rPr>
              <a:t>;</a:t>
            </a:r>
          </a:p>
          <a:p>
            <a:pPr algn="just">
              <a:spcBef>
                <a:spcPct val="20000"/>
              </a:spcBef>
              <a:defRPr/>
            </a:pPr>
            <a:endParaRPr lang="tr-TR" altLang="tr-TR" sz="2400" b="1" dirty="0">
              <a:solidFill>
                <a:srgbClr val="0070C0"/>
              </a:solidFill>
              <a:latin typeface="Tahoma" pitchFamily="34" charset="0"/>
              <a:cs typeface="Arial" charset="0"/>
            </a:endParaRPr>
          </a:p>
          <a:p>
            <a:pPr algn="just">
              <a:spcBef>
                <a:spcPct val="20000"/>
              </a:spcBef>
              <a:defRPr/>
            </a:pPr>
            <a:r>
              <a:rPr lang="tr-TR" altLang="tr-TR" sz="2200" dirty="0" smtClean="0">
                <a:latin typeface="Tahoma" pitchFamily="34" charset="0"/>
                <a:cs typeface="Tahoma" pitchFamily="34" charset="0"/>
              </a:rPr>
              <a:t>Öngörülen </a:t>
            </a:r>
            <a:r>
              <a:rPr lang="tr-TR" altLang="tr-TR" sz="2200" dirty="0">
                <a:latin typeface="Tahoma" pitchFamily="34" charset="0"/>
                <a:cs typeface="Tahoma" pitchFamily="34" charset="0"/>
              </a:rPr>
              <a:t>yükümlülüklerini yerine getirmediği;</a:t>
            </a:r>
          </a:p>
          <a:p>
            <a:pPr marL="285750" indent="-28575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tr-TR" altLang="tr-TR" sz="2800" dirty="0">
                <a:latin typeface="Tahoma" pitchFamily="34" charset="0"/>
                <a:cs typeface="Tahoma" pitchFamily="34" charset="0"/>
              </a:rPr>
              <a:t>Denetim komisyonlarınca tespit edilen </a:t>
            </a:r>
            <a:r>
              <a:rPr lang="tr-TR" altLang="tr-TR" sz="2800" b="1" u="sng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gerçek ve özel hukuk tüzel kişilerine </a:t>
            </a:r>
            <a:r>
              <a:rPr lang="tr-TR" altLang="tr-TR" sz="2800" dirty="0">
                <a:latin typeface="Tahoma" pitchFamily="34" charset="0"/>
                <a:cs typeface="Tahoma" pitchFamily="34" charset="0"/>
              </a:rPr>
              <a:t>Aile ve Sosyal Politikalar Bakanlığı tarafından </a:t>
            </a:r>
            <a:r>
              <a:rPr lang="tr-TR" altLang="tr-TR" sz="2800" b="1" u="sng" dirty="0">
                <a:latin typeface="Tahoma" pitchFamily="34" charset="0"/>
                <a:cs typeface="Tahoma" pitchFamily="34" charset="0"/>
              </a:rPr>
              <a:t>her bir tespit için </a:t>
            </a:r>
            <a:r>
              <a:rPr lang="tr-TR" altLang="tr-TR" sz="2800" b="1" u="sng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bin</a:t>
            </a:r>
            <a:r>
              <a:rPr lang="tr-TR" altLang="tr-TR" sz="2800" b="1" u="sng" dirty="0">
                <a:latin typeface="Tahoma" pitchFamily="34" charset="0"/>
                <a:cs typeface="Tahoma" pitchFamily="34" charset="0"/>
              </a:rPr>
              <a:t> Türk Lirasından </a:t>
            </a:r>
            <a:r>
              <a:rPr lang="tr-TR" altLang="tr-TR" sz="2800" b="1" u="sng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beş bin </a:t>
            </a:r>
            <a:r>
              <a:rPr lang="tr-TR" altLang="tr-TR" sz="2800" dirty="0">
                <a:latin typeface="Tahoma" pitchFamily="34" charset="0"/>
                <a:cs typeface="Tahoma" pitchFamily="34" charset="0"/>
              </a:rPr>
              <a:t>Türk Lirasına kadar </a:t>
            </a:r>
            <a:r>
              <a:rPr lang="tr-TR" altLang="tr-TR" sz="2800" b="1" u="sng" dirty="0">
                <a:latin typeface="Tahoma" pitchFamily="34" charset="0"/>
                <a:cs typeface="Tahoma" pitchFamily="34" charset="0"/>
              </a:rPr>
              <a:t>idari para cezası uygulanır.</a:t>
            </a:r>
            <a:r>
              <a:rPr lang="tr-TR" altLang="tr-TR" sz="28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tr-TR" altLang="tr-TR" sz="2800" dirty="0">
                <a:latin typeface="Tahoma" pitchFamily="34" charset="0"/>
                <a:cs typeface="Tahoma" pitchFamily="34" charset="0"/>
              </a:rPr>
              <a:t>Bu şekilde bir yıl içinde uygulanacak idari para cezasının tutarı </a:t>
            </a:r>
            <a:r>
              <a:rPr lang="tr-TR" altLang="tr-TR" sz="2800" u="sng" dirty="0" err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ellibin</a:t>
            </a:r>
            <a:r>
              <a:rPr lang="tr-TR" altLang="tr-TR" sz="2800" dirty="0">
                <a:latin typeface="Tahoma" pitchFamily="34" charset="0"/>
                <a:cs typeface="Tahoma" pitchFamily="34" charset="0"/>
              </a:rPr>
              <a:t> lirayı geçemez</a:t>
            </a:r>
            <a:r>
              <a:rPr lang="tr-TR" altLang="tr-TR" sz="2200" dirty="0">
                <a:latin typeface="Tahoma" pitchFamily="34" charset="0"/>
                <a:cs typeface="Tahoma" pitchFamily="34" charset="0"/>
              </a:rPr>
              <a:t>. </a:t>
            </a:r>
          </a:p>
          <a:p>
            <a:pPr algn="just">
              <a:spcBef>
                <a:spcPct val="20000"/>
              </a:spcBef>
              <a:defRPr/>
            </a:pPr>
            <a:endParaRPr lang="tr-TR" altLang="tr-TR" sz="2200" dirty="0">
              <a:latin typeface="Tahoma" pitchFamily="34" charset="0"/>
              <a:cs typeface="Tahoma" pitchFamily="34" charset="0"/>
            </a:endParaRPr>
          </a:p>
          <a:p>
            <a:pPr algn="just">
              <a:spcBef>
                <a:spcPct val="20000"/>
              </a:spcBef>
              <a:defRPr/>
            </a:pPr>
            <a:endParaRPr lang="tr-TR" altLang="tr-TR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23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3353346791"/>
              </p:ext>
            </p:extLst>
          </p:nvPr>
        </p:nvGraphicFramePr>
        <p:xfrm>
          <a:off x="1331640" y="260648"/>
          <a:ext cx="6936432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ikdörtgen 4"/>
          <p:cNvSpPr/>
          <p:nvPr/>
        </p:nvSpPr>
        <p:spPr>
          <a:xfrm>
            <a:off x="6588224" y="4894226"/>
            <a:ext cx="1800200" cy="146247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r-TR" b="1" dirty="0"/>
              <a:t>BAŞVURU VEYA RESEN</a:t>
            </a:r>
          </a:p>
        </p:txBody>
      </p:sp>
      <p:sp>
        <p:nvSpPr>
          <p:cNvPr id="6" name="Dikdörtgen 5"/>
          <p:cNvSpPr/>
          <p:nvPr/>
        </p:nvSpPr>
        <p:spPr>
          <a:xfrm>
            <a:off x="3131840" y="4916836"/>
            <a:ext cx="2520280" cy="14398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r-TR" b="1" dirty="0"/>
              <a:t>İZLEME VE DENETLEME PROGRAMI</a:t>
            </a:r>
          </a:p>
        </p:txBody>
      </p:sp>
      <p:sp>
        <p:nvSpPr>
          <p:cNvPr id="15365" name="Metin kutusu 1"/>
          <p:cNvSpPr txBox="1">
            <a:spLocks noChangeArrowheads="1"/>
          </p:cNvSpPr>
          <p:nvPr/>
        </p:nvSpPr>
        <p:spPr bwMode="auto">
          <a:xfrm>
            <a:off x="395288" y="436563"/>
            <a:ext cx="2528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altLang="tr-TR" sz="2400" b="1"/>
              <a:t>Denetim Süreci;</a:t>
            </a:r>
          </a:p>
        </p:txBody>
      </p:sp>
      <p:sp>
        <p:nvSpPr>
          <p:cNvPr id="7" name="Dikdörtgen 6"/>
          <p:cNvSpPr/>
          <p:nvPr/>
        </p:nvSpPr>
        <p:spPr>
          <a:xfrm>
            <a:off x="214920" y="4916836"/>
            <a:ext cx="1728788" cy="14398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r-TR" b="1" dirty="0"/>
              <a:t>İZLEME VE DENETLEME </a:t>
            </a:r>
            <a:r>
              <a:rPr lang="tr-TR" b="1" dirty="0" smtClean="0"/>
              <a:t>PLANI</a:t>
            </a:r>
            <a:endParaRPr lang="tr-TR" b="1" dirty="0"/>
          </a:p>
        </p:txBody>
      </p:sp>
      <p:sp>
        <p:nvSpPr>
          <p:cNvPr id="2" name="Aşağı Ok 1"/>
          <p:cNvSpPr/>
          <p:nvPr/>
        </p:nvSpPr>
        <p:spPr>
          <a:xfrm rot="16200000">
            <a:off x="2375756" y="5376820"/>
            <a:ext cx="504056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838200" y="1447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altLang="tr-TR" sz="2400">
              <a:latin typeface="Times New Roman" pitchFamily="18" charset="0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358775" y="525463"/>
            <a:ext cx="8610600" cy="5475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tr-TR" sz="2400" b="1" dirty="0" smtClean="0">
                <a:latin typeface="Tahoma" pitchFamily="34" charset="0"/>
              </a:rPr>
              <a:t>	</a:t>
            </a:r>
            <a:r>
              <a:rPr lang="tr-TR" sz="3000" b="1" dirty="0" smtClean="0">
                <a:solidFill>
                  <a:schemeClr val="accent2"/>
                </a:solidFill>
                <a:latin typeface="Tahoma" pitchFamily="34" charset="0"/>
              </a:rPr>
              <a:t>ERİŞİLEBİLİRLİK DÜZENLEMELERİNİN YAPILMASINI ÖNGÖREN İMAR YÖNETMELİKLERİ;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endParaRPr lang="tr-TR" sz="2400" b="1" dirty="0" smtClean="0">
              <a:solidFill>
                <a:schemeClr val="accent2"/>
              </a:solidFill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tr-TR" sz="2800" b="1" dirty="0" smtClean="0">
                <a:latin typeface="Tahoma" pitchFamily="34" charset="0"/>
              </a:rPr>
              <a:t>Planlı Alanlar İmar Yönetmeliği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tr-TR" sz="2800" b="1" dirty="0" smtClean="0">
                <a:latin typeface="Tahoma" pitchFamily="34" charset="0"/>
              </a:rPr>
              <a:t>Plansız Alanlar İmar Yönetmeliği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tr-TR" sz="2800" b="1" dirty="0" smtClean="0">
                <a:latin typeface="Tahoma" pitchFamily="34" charset="0"/>
              </a:rPr>
              <a:t>Mekânsal Planlar Yapım Yönetmeliği</a:t>
            </a:r>
            <a:endParaRPr lang="tr-TR" sz="2800" dirty="0" smtClean="0"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tr-TR" sz="2800" b="1" dirty="0" smtClean="0">
                <a:latin typeface="Tahoma" pitchFamily="34" charset="0"/>
              </a:rPr>
              <a:t>Otopark Yönetmeliği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tr-TR" sz="2800" b="1" dirty="0" smtClean="0">
                <a:latin typeface="Tahoma" pitchFamily="34" charset="0"/>
              </a:rPr>
              <a:t>Sığınaklarla İlgili Ek Yönetmelik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tr-TR" sz="2800" b="1" dirty="0" smtClean="0">
                <a:latin typeface="Tahoma" pitchFamily="34" charset="0"/>
                <a:cs typeface="Times New Roman" pitchFamily="18" charset="0"/>
              </a:rPr>
              <a:t>Gecekondu Kanunu Uygulama Yönetmeliği</a:t>
            </a:r>
            <a:r>
              <a:rPr lang="tr-TR" sz="2800" b="1" dirty="0" smtClean="0">
                <a:latin typeface="Tahoma" pitchFamily="34" charset="0"/>
              </a:rPr>
              <a:t> 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3184525" y="341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alt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" descr="http://eyh.aile.gov.tr/data/54773b1f369dc5333c0a5f69/buyuk/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350"/>
            <a:ext cx="906462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ltbilgi Yer Tutucusu 1"/>
          <p:cNvSpPr txBox="1">
            <a:spLocks/>
          </p:cNvSpPr>
          <p:nvPr/>
        </p:nvSpPr>
        <p:spPr>
          <a:xfrm>
            <a:off x="1763688" y="6517853"/>
            <a:ext cx="5329262" cy="3401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Bu sunumda yer alan içerik kaynak gösterilmeden kullanılamaz</a:t>
            </a:r>
            <a:endParaRPr lang="tr-TR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2 İçerik Yer Tutucusu"/>
          <p:cNvSpPr txBox="1">
            <a:spLocks/>
          </p:cNvSpPr>
          <p:nvPr/>
        </p:nvSpPr>
        <p:spPr>
          <a:xfrm>
            <a:off x="319088" y="2924175"/>
            <a:ext cx="8072437" cy="3313113"/>
          </a:xfrm>
          <a:prstGeom prst="rect">
            <a:avLst/>
          </a:prstGeom>
        </p:spPr>
        <p:txBody>
          <a:bodyPr/>
          <a:lstStyle/>
          <a:p>
            <a:pPr marL="109728" defTabSz="449263" eaLnBrk="0" hangingPunct="0">
              <a:lnSpc>
                <a:spcPct val="150000"/>
              </a:lnSpc>
              <a:spcBef>
                <a:spcPts val="800"/>
              </a:spcBef>
              <a:buClr>
                <a:srgbClr val="C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tr-TR" sz="2000" b="1" kern="0" dirty="0">
                <a:solidFill>
                  <a:srgbClr val="000000"/>
                </a:solidFill>
                <a:latin typeface="Arial"/>
              </a:rPr>
              <a:t>Erişilebilirlik; </a:t>
            </a:r>
            <a:r>
              <a:rPr lang="tr-TR" sz="2400" b="1" kern="0" dirty="0">
                <a:solidFill>
                  <a:srgbClr val="FF0000"/>
                </a:solidFill>
                <a:latin typeface="Arial"/>
              </a:rPr>
              <a:t>engelli, yaşlı, hamile, bebek arabalı insanlar </a:t>
            </a:r>
            <a:r>
              <a:rPr lang="tr-TR" sz="2000" kern="0" dirty="0">
                <a:solidFill>
                  <a:srgbClr val="000000"/>
                </a:solidFill>
                <a:latin typeface="Arial"/>
              </a:rPr>
              <a:t>ve çocukların; binaları, kaldırımları, parkları, toplu taşıma araçlarını yani </a:t>
            </a:r>
            <a:r>
              <a:rPr lang="tr-TR" sz="2000" b="1" kern="0" dirty="0">
                <a:solidFill>
                  <a:srgbClr val="FF0000"/>
                </a:solidFill>
                <a:latin typeface="Arial"/>
              </a:rPr>
              <a:t>kamuya açık hizmet veren tüm yapıları</a:t>
            </a:r>
            <a:r>
              <a:rPr lang="tr-TR" sz="2000" kern="0" dirty="0">
                <a:solidFill>
                  <a:srgbClr val="000000"/>
                </a:solidFill>
                <a:latin typeface="Arial"/>
              </a:rPr>
              <a:t>; kimsenin yardımı olmadan </a:t>
            </a:r>
            <a:r>
              <a:rPr lang="tr-TR" sz="2000" b="1" kern="0" dirty="0">
                <a:solidFill>
                  <a:srgbClr val="0070C0"/>
                </a:solidFill>
                <a:latin typeface="Arial"/>
              </a:rPr>
              <a:t>bağımsız olarak </a:t>
            </a:r>
            <a:r>
              <a:rPr lang="tr-TR" sz="2000" kern="0" dirty="0">
                <a:solidFill>
                  <a:srgbClr val="000000"/>
                </a:solidFill>
                <a:latin typeface="Arial"/>
              </a:rPr>
              <a:t>ve </a:t>
            </a:r>
            <a:r>
              <a:rPr lang="tr-TR" sz="2000" b="1" kern="0" dirty="0">
                <a:solidFill>
                  <a:srgbClr val="0070C0"/>
                </a:solidFill>
                <a:latin typeface="Arial"/>
              </a:rPr>
              <a:t>kaza riskiyle karşılaşmadan</a:t>
            </a:r>
            <a:r>
              <a:rPr lang="tr-TR" sz="2000" kern="0" dirty="0">
                <a:solidFill>
                  <a:srgbClr val="000000"/>
                </a:solidFill>
                <a:latin typeface="Arial"/>
              </a:rPr>
              <a:t>, güvenli biçimde kullanmalarını sağlayan özelliktir.</a:t>
            </a:r>
          </a:p>
        </p:txBody>
      </p:sp>
      <p:sp>
        <p:nvSpPr>
          <p:cNvPr id="13" name="45 Yuvarlatılmış Dikdörtgen"/>
          <p:cNvSpPr/>
          <p:nvPr/>
        </p:nvSpPr>
        <p:spPr>
          <a:xfrm>
            <a:off x="375263" y="908720"/>
            <a:ext cx="7797137" cy="1152128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defRPr/>
            </a:pPr>
            <a:r>
              <a:rPr lang="tr-TR" sz="2800" b="1" dirty="0">
                <a:solidFill>
                  <a:srgbClr val="FFFFFF"/>
                </a:solidFill>
                <a:cs typeface="Arial" pitchFamily="34" charset="0"/>
              </a:rPr>
              <a:t>ERİŞİLEBİLİRLİK NEDİR?</a:t>
            </a:r>
          </a:p>
        </p:txBody>
      </p:sp>
    </p:spTree>
    <p:extLst>
      <p:ext uri="{BB962C8B-B14F-4D97-AF65-F5344CB8AC3E}">
        <p14:creationId xmlns:p14="http://schemas.microsoft.com/office/powerpoint/2010/main" val="107393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755576" y="404664"/>
            <a:ext cx="73448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i="1" dirty="0" smtClean="0"/>
              <a:t> </a:t>
            </a:r>
            <a:endParaRPr lang="tr-TR" sz="2800" dirty="0"/>
          </a:p>
        </p:txBody>
      </p:sp>
      <p:pic>
        <p:nvPicPr>
          <p:cNvPr id="3" name="3 İçerik Yer Tutucusu" descr="255[1]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534444"/>
            <a:ext cx="5943600" cy="319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68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683567" y="188912"/>
            <a:ext cx="8208021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2400" b="1" u="sng" dirty="0" smtClean="0">
                <a:solidFill>
                  <a:srgbClr val="FF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ENGELLİLER İÇİN ULUSLARARASI MEVZUAT</a:t>
            </a:r>
          </a:p>
          <a:p>
            <a:pPr marL="457200" indent="-457200" eaLnBrk="1" hangingPunct="1">
              <a:spcBef>
                <a:spcPct val="50000"/>
              </a:spcBef>
              <a:buFont typeface="Wingdings" panose="05000000000000000000" pitchFamily="2" charset="2"/>
              <a:buChar char="q"/>
              <a:defRPr/>
            </a:pPr>
            <a:r>
              <a:rPr lang="tr-TR" altLang="tr-TR" sz="2800" b="1" dirty="0" smtClean="0">
                <a:latin typeface="Tahoma" panose="020B0604030504040204" pitchFamily="34" charset="0"/>
                <a:cs typeface="Arial" panose="020B0604020202020204" pitchFamily="34" charset="0"/>
              </a:rPr>
              <a:t>Uluslararası Sözleşmeler</a:t>
            </a:r>
          </a:p>
          <a:p>
            <a:pPr marL="285750" indent="-285750" algn="just" eaLnBrk="1" hangingPunct="1">
              <a:spcBef>
                <a:spcPct val="50000"/>
              </a:spcBef>
              <a:buFontTx/>
              <a:buChar char="-"/>
              <a:defRPr/>
            </a:pPr>
            <a:r>
              <a:rPr lang="tr-TR" sz="2400" b="1" dirty="0" smtClean="0">
                <a:solidFill>
                  <a:srgbClr val="00B0F0"/>
                </a:solidFill>
              </a:rPr>
              <a:t>Birleşmiş Milletler Engellilerin Haklarına İlişkin Sözleşme</a:t>
            </a:r>
          </a:p>
          <a:p>
            <a:pPr algn="just" eaLnBrk="1" hangingPunct="1">
              <a:spcBef>
                <a:spcPct val="50000"/>
              </a:spcBef>
              <a:defRPr/>
            </a:pPr>
            <a:r>
              <a:rPr lang="tr-TR" sz="2400" b="1" u="sng" dirty="0" smtClean="0">
                <a:solidFill>
                  <a:srgbClr val="C00000"/>
                </a:solidFill>
              </a:rPr>
              <a:t>Engellilerin</a:t>
            </a:r>
            <a:r>
              <a:rPr lang="tr-TR" sz="2400" dirty="0" smtClean="0"/>
              <a:t> tüm </a:t>
            </a:r>
            <a:r>
              <a:rPr lang="tr-TR" sz="2400" b="1" dirty="0" smtClean="0"/>
              <a:t>insan hak </a:t>
            </a:r>
            <a:r>
              <a:rPr lang="tr-TR" sz="2400" dirty="0" smtClean="0"/>
              <a:t>ve </a:t>
            </a:r>
            <a:r>
              <a:rPr lang="tr-TR" sz="2400" b="1" dirty="0" smtClean="0"/>
              <a:t>temel özgürlüklerinden </a:t>
            </a:r>
            <a:r>
              <a:rPr lang="tr-TR" sz="2400" b="1" dirty="0" smtClean="0">
                <a:solidFill>
                  <a:srgbClr val="C00000"/>
                </a:solidFill>
              </a:rPr>
              <a:t>tam</a:t>
            </a:r>
            <a:r>
              <a:rPr lang="tr-TR" sz="2400" dirty="0" smtClean="0"/>
              <a:t> ve </a:t>
            </a:r>
            <a:r>
              <a:rPr lang="tr-TR" sz="2400" b="1" dirty="0" smtClean="0">
                <a:solidFill>
                  <a:srgbClr val="C00000"/>
                </a:solidFill>
              </a:rPr>
              <a:t>eşit şekilde </a:t>
            </a:r>
            <a:r>
              <a:rPr lang="tr-TR" sz="2400" dirty="0" smtClean="0"/>
              <a:t>yararlanmasının teşvik ve temin edilmesi </a:t>
            </a:r>
            <a:r>
              <a:rPr lang="tr-TR" sz="2400" b="1" dirty="0" smtClean="0">
                <a:solidFill>
                  <a:srgbClr val="C00000"/>
                </a:solidFill>
              </a:rPr>
              <a:t>taahhüt</a:t>
            </a:r>
            <a:r>
              <a:rPr lang="tr-TR" sz="2400" dirty="0" smtClean="0">
                <a:solidFill>
                  <a:srgbClr val="C00000"/>
                </a:solidFill>
              </a:rPr>
              <a:t> </a:t>
            </a:r>
            <a:r>
              <a:rPr lang="tr-TR" sz="2400" b="1" dirty="0" smtClean="0">
                <a:solidFill>
                  <a:srgbClr val="C00000"/>
                </a:solidFill>
              </a:rPr>
              <a:t>edilmiştir</a:t>
            </a:r>
            <a:r>
              <a:rPr lang="tr-TR" sz="2400" dirty="0" smtClean="0"/>
              <a:t>. </a:t>
            </a:r>
          </a:p>
          <a:p>
            <a:pPr marL="285750" indent="-285750" algn="just" eaLnBrk="1" hangingPunct="1">
              <a:spcBef>
                <a:spcPct val="50000"/>
              </a:spcBef>
              <a:buFontTx/>
              <a:buChar char="-"/>
              <a:defRPr/>
            </a:pPr>
            <a:r>
              <a:rPr lang="tr-TR" sz="2400" b="1" dirty="0" smtClean="0">
                <a:solidFill>
                  <a:srgbClr val="00B0F0"/>
                </a:solidFill>
              </a:rPr>
              <a:t>Avrupa Sosyal Şartı 15 inci madde</a:t>
            </a:r>
          </a:p>
          <a:p>
            <a:pPr algn="just" eaLnBrk="1" hangingPunct="1">
              <a:spcBef>
                <a:spcPct val="50000"/>
              </a:spcBef>
              <a:defRPr/>
            </a:pPr>
            <a:r>
              <a:rPr lang="tr-TR" sz="2400" dirty="0" smtClean="0"/>
              <a:t>Engellilerin </a:t>
            </a:r>
            <a:r>
              <a:rPr lang="tr-TR" sz="2400" b="1" dirty="0" smtClean="0">
                <a:solidFill>
                  <a:srgbClr val="C00000"/>
                </a:solidFill>
              </a:rPr>
              <a:t>toplumsal yaşamda bağımsız olma, sosyal bütünleşme ve katılma hakkı</a:t>
            </a:r>
            <a:r>
              <a:rPr lang="tr-TR" sz="2400" dirty="0" smtClean="0"/>
              <a:t>  güvence altına alınmıştır </a:t>
            </a:r>
            <a:endParaRPr lang="tr-TR" sz="2400" b="1" dirty="0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727325" y="4175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tr-TR" sz="1800"/>
          </a:p>
        </p:txBody>
      </p:sp>
    </p:spTree>
    <p:extLst>
      <p:ext uri="{BB962C8B-B14F-4D97-AF65-F5344CB8AC3E}">
        <p14:creationId xmlns:p14="http://schemas.microsoft.com/office/powerpoint/2010/main" val="309552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323528" y="-4564"/>
            <a:ext cx="8208020" cy="5586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2400" b="1" u="sng" dirty="0" smtClean="0">
                <a:solidFill>
                  <a:srgbClr val="FF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ULUSAL MEVZUAT</a:t>
            </a:r>
          </a:p>
          <a:p>
            <a:pPr algn="ctr" eaLnBrk="1" hangingPunct="1">
              <a:spcBef>
                <a:spcPct val="50000"/>
              </a:spcBef>
              <a:defRPr/>
            </a:pPr>
            <a:endParaRPr lang="tr-TR" altLang="tr-TR" sz="2400" b="1" u="sng" dirty="0" smtClean="0">
              <a:solidFill>
                <a:srgbClr val="FF0000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  <a:p>
            <a:pPr marL="457200" indent="-457200" eaLnBrk="1" hangingPunct="1">
              <a:spcBef>
                <a:spcPct val="50000"/>
              </a:spcBef>
              <a:buFont typeface="Wingdings" panose="05000000000000000000" pitchFamily="2" charset="2"/>
              <a:buChar char="q"/>
              <a:defRPr/>
            </a:pPr>
            <a:r>
              <a:rPr lang="tr-TR" altLang="tr-TR" sz="2400" b="1" u="sng" dirty="0" smtClean="0">
                <a:solidFill>
                  <a:srgbClr val="00B0F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ANAYASA-MADDE 10</a:t>
            </a:r>
          </a:p>
          <a:p>
            <a:pPr marL="285750" indent="-285750" algn="just" eaLnBrk="1" hangingPunct="1">
              <a:spcBef>
                <a:spcPct val="50000"/>
              </a:spcBef>
              <a:buFontTx/>
              <a:buChar char="-"/>
              <a:defRPr/>
            </a:pPr>
            <a:r>
              <a:rPr lang="tr-TR" altLang="tr-TR" sz="2200" b="1" dirty="0" smtClean="0">
                <a:latin typeface="Tahoma" panose="020B0604030504040204" pitchFamily="34" charset="0"/>
                <a:cs typeface="Arial" panose="020B0604020202020204" pitchFamily="34" charset="0"/>
              </a:rPr>
              <a:t>Herkes</a:t>
            </a:r>
            <a:r>
              <a:rPr lang="tr-TR" altLang="tr-TR" sz="2200" dirty="0" smtClean="0">
                <a:latin typeface="Tahoma" panose="020B0604030504040204" pitchFamily="34" charset="0"/>
                <a:cs typeface="Arial" panose="020B0604020202020204" pitchFamily="34" charset="0"/>
              </a:rPr>
              <a:t>, dil, ırk, renk, cinsiyet, siyasî düşünce, felsefî inanç, din, mezhep ve benzeri sebeplerle ayırım gözetilmeksizin </a:t>
            </a:r>
            <a:r>
              <a:rPr lang="tr-TR" altLang="tr-TR" sz="2200" b="1" dirty="0" smtClean="0">
                <a:latin typeface="Tahoma" panose="020B0604030504040204" pitchFamily="34" charset="0"/>
                <a:cs typeface="Arial" panose="020B0604020202020204" pitchFamily="34" charset="0"/>
              </a:rPr>
              <a:t>kanun önünde eşittir</a:t>
            </a:r>
            <a:r>
              <a:rPr lang="tr-TR" altLang="tr-TR" sz="2200" dirty="0" smtClean="0">
                <a:latin typeface="Tahoma" panose="020B060403050404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 eaLnBrk="1" hangingPunct="1">
              <a:spcBef>
                <a:spcPct val="50000"/>
              </a:spcBef>
              <a:buFontTx/>
              <a:buChar char="-"/>
              <a:defRPr/>
            </a:pPr>
            <a:r>
              <a:rPr lang="tr-TR" altLang="tr-TR" sz="2200" b="1" dirty="0">
                <a:latin typeface="Tahoma" panose="020B0604030504040204" pitchFamily="34" charset="0"/>
                <a:cs typeface="Arial" panose="020B0604020202020204" pitchFamily="34" charset="0"/>
              </a:rPr>
              <a:t>Devlet organları </a:t>
            </a:r>
            <a:r>
              <a:rPr lang="tr-TR" altLang="tr-TR" sz="2200" dirty="0">
                <a:latin typeface="Tahoma" panose="020B0604030504040204" pitchFamily="34" charset="0"/>
                <a:cs typeface="Arial" panose="020B0604020202020204" pitchFamily="34" charset="0"/>
              </a:rPr>
              <a:t>ve </a:t>
            </a:r>
            <a:r>
              <a:rPr lang="tr-TR" altLang="tr-TR" sz="2200" b="1" dirty="0">
                <a:latin typeface="Tahoma" panose="020B0604030504040204" pitchFamily="34" charset="0"/>
                <a:cs typeface="Arial" panose="020B0604020202020204" pitchFamily="34" charset="0"/>
              </a:rPr>
              <a:t>idare makamları </a:t>
            </a:r>
            <a:r>
              <a:rPr lang="tr-TR" altLang="tr-TR" sz="2200" dirty="0">
                <a:latin typeface="Tahoma" panose="020B0604030504040204" pitchFamily="34" charset="0"/>
                <a:cs typeface="Arial" panose="020B0604020202020204" pitchFamily="34" charset="0"/>
              </a:rPr>
              <a:t>bütün işlemlerinde kanun önünde </a:t>
            </a:r>
            <a:r>
              <a:rPr lang="tr-TR" altLang="tr-TR" sz="2200" b="1" dirty="0">
                <a:solidFill>
                  <a:srgbClr val="FF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eşitlik ilkesine uygun olarak hareket etmek zorundadırlar</a:t>
            </a:r>
            <a:r>
              <a:rPr lang="tr-TR" altLang="tr-TR" sz="2200" dirty="0">
                <a:solidFill>
                  <a:srgbClr val="FF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.</a:t>
            </a:r>
            <a:r>
              <a:rPr lang="tr-TR" altLang="tr-TR" sz="2200" dirty="0" smtClean="0">
                <a:solidFill>
                  <a:srgbClr val="FF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 algn="just" eaLnBrk="1" hangingPunct="1">
              <a:spcBef>
                <a:spcPct val="50000"/>
              </a:spcBef>
              <a:buFontTx/>
              <a:buChar char="-"/>
              <a:defRPr/>
            </a:pPr>
            <a:r>
              <a:rPr lang="tr-TR" altLang="tr-TR" sz="2200" u="sng" dirty="0">
                <a:solidFill>
                  <a:srgbClr val="FF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Çocuklar</a:t>
            </a:r>
            <a:r>
              <a:rPr lang="tr-TR" altLang="tr-TR" sz="2200" dirty="0">
                <a:latin typeface="Tahoma" panose="020B060403050404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200" u="sng" dirty="0">
                <a:solidFill>
                  <a:srgbClr val="FF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yaşlılar</a:t>
            </a:r>
            <a:r>
              <a:rPr lang="tr-TR" altLang="tr-TR" sz="2200" dirty="0">
                <a:latin typeface="Tahoma" panose="020B060403050404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200" u="sng" dirty="0">
                <a:solidFill>
                  <a:srgbClr val="FF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engelliler</a:t>
            </a:r>
            <a:r>
              <a:rPr lang="tr-TR" altLang="tr-TR" sz="2200" dirty="0">
                <a:latin typeface="Tahoma" panose="020B0604030504040204" pitchFamily="34" charset="0"/>
                <a:cs typeface="Arial" panose="020B0604020202020204" pitchFamily="34" charset="0"/>
              </a:rPr>
              <a:t>, harp ve vazife şehitlerinin </a:t>
            </a:r>
            <a:r>
              <a:rPr lang="tr-TR" altLang="tr-TR" sz="2200" u="sng" dirty="0">
                <a:solidFill>
                  <a:srgbClr val="FF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dul</a:t>
            </a:r>
            <a:r>
              <a:rPr lang="tr-TR" altLang="tr-TR" sz="2200" dirty="0">
                <a:latin typeface="Tahoma" panose="020B0604030504040204" pitchFamily="34" charset="0"/>
                <a:cs typeface="Arial" panose="020B0604020202020204" pitchFamily="34" charset="0"/>
              </a:rPr>
              <a:t> ve </a:t>
            </a:r>
            <a:r>
              <a:rPr lang="tr-TR" altLang="tr-TR" sz="2200" u="sng" dirty="0">
                <a:solidFill>
                  <a:srgbClr val="FF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yetimleri</a:t>
            </a:r>
            <a:r>
              <a:rPr lang="tr-TR" altLang="tr-TR" sz="2200" dirty="0">
                <a:latin typeface="Tahoma" panose="020B0604030504040204" pitchFamily="34" charset="0"/>
                <a:cs typeface="Arial" panose="020B0604020202020204" pitchFamily="34" charset="0"/>
              </a:rPr>
              <a:t> ile </a:t>
            </a:r>
            <a:r>
              <a:rPr lang="tr-TR" altLang="tr-TR" sz="2200" u="sng" dirty="0">
                <a:solidFill>
                  <a:srgbClr val="FF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malul</a:t>
            </a:r>
            <a:r>
              <a:rPr lang="tr-TR" altLang="tr-TR" sz="2200" dirty="0">
                <a:latin typeface="Tahoma" panose="020B0604030504040204" pitchFamily="34" charset="0"/>
                <a:cs typeface="Arial" panose="020B0604020202020204" pitchFamily="34" charset="0"/>
              </a:rPr>
              <a:t> ve </a:t>
            </a:r>
            <a:r>
              <a:rPr lang="tr-TR" altLang="tr-TR" sz="2200" u="sng" dirty="0">
                <a:solidFill>
                  <a:srgbClr val="FF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gaziler</a:t>
            </a:r>
            <a:r>
              <a:rPr lang="tr-TR" altLang="tr-TR" sz="2200" dirty="0">
                <a:latin typeface="Tahoma" panose="020B0604030504040204" pitchFamily="34" charset="0"/>
                <a:cs typeface="Arial" panose="020B0604020202020204" pitchFamily="34" charset="0"/>
              </a:rPr>
              <a:t> için </a:t>
            </a:r>
            <a:r>
              <a:rPr lang="tr-TR" altLang="tr-TR" sz="2200" b="1" u="sng" dirty="0">
                <a:solidFill>
                  <a:srgbClr val="FF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alınacak tedbirler eşitlik ilkesine aykırı sayılmaz</a:t>
            </a:r>
            <a:r>
              <a:rPr lang="tr-TR" altLang="tr-TR" sz="2200" u="sng" dirty="0">
                <a:solidFill>
                  <a:srgbClr val="FF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 eaLnBrk="1" hangingPunct="1">
              <a:spcBef>
                <a:spcPct val="50000"/>
              </a:spcBef>
              <a:buFontTx/>
              <a:buChar char="-"/>
              <a:defRPr/>
            </a:pPr>
            <a:endParaRPr lang="tr-TR" altLang="tr-TR" sz="2200" b="1" dirty="0" smtClean="0">
              <a:latin typeface="Times New Roman" panose="02020603050405020304" pitchFamily="18" charset="0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727325" y="4175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tr-TR" sz="1800"/>
          </a:p>
        </p:txBody>
      </p:sp>
    </p:spTree>
    <p:extLst>
      <p:ext uri="{BB962C8B-B14F-4D97-AF65-F5344CB8AC3E}">
        <p14:creationId xmlns:p14="http://schemas.microsoft.com/office/powerpoint/2010/main" val="216153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323528" y="-4564"/>
            <a:ext cx="8208020" cy="4478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tr-TR" altLang="tr-TR" sz="2400" b="1" u="sng" dirty="0" smtClean="0">
                <a:solidFill>
                  <a:srgbClr val="FF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ULUSAL MEVZUAT</a:t>
            </a:r>
          </a:p>
          <a:p>
            <a:pPr algn="ctr" eaLnBrk="1" hangingPunct="1">
              <a:spcBef>
                <a:spcPct val="50000"/>
              </a:spcBef>
              <a:defRPr/>
            </a:pPr>
            <a:endParaRPr lang="tr-TR" altLang="tr-TR" sz="2400" b="1" u="sng" dirty="0" smtClean="0">
              <a:solidFill>
                <a:srgbClr val="FF0000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  <a:p>
            <a:pPr marL="457200" indent="-457200" algn="just" eaLnBrk="1" hangingPunct="1">
              <a:spcBef>
                <a:spcPct val="50000"/>
              </a:spcBef>
              <a:buFont typeface="Wingdings" panose="05000000000000000000" pitchFamily="2" charset="2"/>
              <a:buChar char="q"/>
              <a:defRPr/>
            </a:pPr>
            <a:r>
              <a:rPr lang="tr-TR" altLang="tr-TR" sz="2400" b="1" u="sng" dirty="0">
                <a:solidFill>
                  <a:srgbClr val="00B0F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ANAYASA-MADDE 61</a:t>
            </a:r>
          </a:p>
          <a:p>
            <a:pPr marL="285750" indent="-285750" algn="just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GB" sz="2400" dirty="0" err="1"/>
              <a:t>Devlet</a:t>
            </a:r>
            <a:r>
              <a:rPr lang="en-GB" sz="2400" dirty="0"/>
              <a:t>, </a:t>
            </a:r>
            <a:r>
              <a:rPr lang="tr-TR" sz="2400" b="1" u="sng" dirty="0">
                <a:solidFill>
                  <a:srgbClr val="C00000"/>
                </a:solidFill>
              </a:rPr>
              <a:t>Engellilerin</a:t>
            </a:r>
            <a:r>
              <a:rPr lang="en-GB" sz="2400" dirty="0"/>
              <a:t> </a:t>
            </a:r>
            <a:r>
              <a:rPr lang="en-GB" sz="2400" dirty="0" err="1"/>
              <a:t>korunmalarını</a:t>
            </a:r>
            <a:r>
              <a:rPr lang="en-GB" sz="2400" dirty="0"/>
              <a:t> ve </a:t>
            </a:r>
            <a:r>
              <a:rPr lang="en-GB" sz="2400" b="1" u="sng" dirty="0" err="1">
                <a:solidFill>
                  <a:srgbClr val="C00000"/>
                </a:solidFill>
              </a:rPr>
              <a:t>toplum</a:t>
            </a:r>
            <a:r>
              <a:rPr lang="en-GB" sz="2400" b="1" u="sng" dirty="0">
                <a:solidFill>
                  <a:srgbClr val="C00000"/>
                </a:solidFill>
              </a:rPr>
              <a:t> </a:t>
            </a:r>
            <a:r>
              <a:rPr lang="en-GB" sz="2400" b="1" u="sng" dirty="0" err="1">
                <a:solidFill>
                  <a:srgbClr val="C00000"/>
                </a:solidFill>
              </a:rPr>
              <a:t>hayatına</a:t>
            </a:r>
            <a:r>
              <a:rPr lang="en-GB" sz="2400" b="1" u="sng" dirty="0">
                <a:solidFill>
                  <a:srgbClr val="C00000"/>
                </a:solidFill>
              </a:rPr>
              <a:t> </a:t>
            </a:r>
            <a:r>
              <a:rPr lang="en-GB" sz="2400" b="1" u="sng" dirty="0" err="1">
                <a:solidFill>
                  <a:srgbClr val="C00000"/>
                </a:solidFill>
              </a:rPr>
              <a:t>intibaklarını</a:t>
            </a:r>
            <a:r>
              <a:rPr lang="en-GB" sz="2400" b="1" u="sng" dirty="0">
                <a:solidFill>
                  <a:srgbClr val="C00000"/>
                </a:solidFill>
              </a:rPr>
              <a:t> </a:t>
            </a:r>
            <a:r>
              <a:rPr lang="en-GB" sz="2400" b="1" u="sng" dirty="0" err="1">
                <a:solidFill>
                  <a:srgbClr val="C00000"/>
                </a:solidFill>
              </a:rPr>
              <a:t>sağlayıcı</a:t>
            </a:r>
            <a:r>
              <a:rPr lang="en-GB" sz="2400" b="1" u="sng" dirty="0">
                <a:solidFill>
                  <a:srgbClr val="C00000"/>
                </a:solidFill>
              </a:rPr>
              <a:t> </a:t>
            </a:r>
            <a:r>
              <a:rPr lang="en-GB" sz="2400" b="1" u="sng" dirty="0" err="1">
                <a:solidFill>
                  <a:srgbClr val="C00000"/>
                </a:solidFill>
              </a:rPr>
              <a:t>tedbirleri</a:t>
            </a:r>
            <a:r>
              <a:rPr lang="en-GB" sz="2400" b="1" u="sng" dirty="0">
                <a:solidFill>
                  <a:srgbClr val="C00000"/>
                </a:solidFill>
              </a:rPr>
              <a:t> </a:t>
            </a:r>
            <a:r>
              <a:rPr lang="en-GB" sz="2400" b="1" u="sng" dirty="0" err="1">
                <a:solidFill>
                  <a:srgbClr val="C00000"/>
                </a:solidFill>
              </a:rPr>
              <a:t>alır</a:t>
            </a:r>
            <a:r>
              <a:rPr lang="en-GB" sz="2400" dirty="0"/>
              <a:t>. </a:t>
            </a:r>
            <a:endParaRPr lang="tr-TR" sz="2400" dirty="0" smtClean="0"/>
          </a:p>
          <a:p>
            <a:pPr marL="285750" indent="-285750" algn="just" eaLnBrk="1" hangingPunct="1">
              <a:spcBef>
                <a:spcPct val="50000"/>
              </a:spcBef>
              <a:buFontTx/>
              <a:buChar char="-"/>
              <a:defRPr/>
            </a:pPr>
            <a:endParaRPr lang="tr-TR" sz="2400" dirty="0"/>
          </a:p>
          <a:p>
            <a:pPr marL="342900" indent="-342900" algn="just" eaLnBrk="1" hangingPunct="1">
              <a:spcBef>
                <a:spcPct val="50000"/>
              </a:spcBef>
              <a:buFont typeface="Wingdings" panose="05000000000000000000" pitchFamily="2" charset="2"/>
              <a:buChar char="q"/>
              <a:defRPr/>
            </a:pPr>
            <a:r>
              <a:rPr lang="tr-TR" altLang="tr-TR" sz="2400" b="1" u="sng" dirty="0">
                <a:solidFill>
                  <a:srgbClr val="00B0F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İLGİLİ HAKLAR:</a:t>
            </a:r>
            <a:r>
              <a:rPr lang="tr-TR" altLang="tr-TR" sz="2400" b="1" dirty="0">
                <a:solidFill>
                  <a:srgbClr val="00B0F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1" u="sng" dirty="0">
                <a:solidFill>
                  <a:srgbClr val="C00000"/>
                </a:solidFill>
              </a:rPr>
              <a:t>Eğitim</a:t>
            </a:r>
            <a:r>
              <a:rPr lang="tr-TR" altLang="tr-TR" sz="2400" dirty="0"/>
              <a:t> Hakkı, </a:t>
            </a:r>
            <a:r>
              <a:rPr lang="tr-TR" altLang="tr-TR" sz="2400" b="1" u="sng" dirty="0">
                <a:solidFill>
                  <a:srgbClr val="C00000"/>
                </a:solidFill>
              </a:rPr>
              <a:t>Seyahat</a:t>
            </a:r>
            <a:r>
              <a:rPr lang="tr-TR" altLang="tr-TR" sz="2400" dirty="0"/>
              <a:t> Hakkı, </a:t>
            </a:r>
            <a:r>
              <a:rPr lang="tr-TR" altLang="tr-TR" sz="2400" b="1" u="sng" dirty="0">
                <a:solidFill>
                  <a:srgbClr val="C00000"/>
                </a:solidFill>
              </a:rPr>
              <a:t>Seçme</a:t>
            </a:r>
            <a:r>
              <a:rPr lang="tr-TR" altLang="tr-TR" sz="2400" dirty="0"/>
              <a:t> hakkı, </a:t>
            </a:r>
            <a:r>
              <a:rPr lang="tr-TR" altLang="tr-TR" sz="2400" b="1" u="sng" dirty="0">
                <a:solidFill>
                  <a:srgbClr val="C00000"/>
                </a:solidFill>
              </a:rPr>
              <a:t>K</a:t>
            </a:r>
            <a:r>
              <a:rPr lang="en-GB" sz="2400" b="1" u="sng" dirty="0" err="1">
                <a:solidFill>
                  <a:srgbClr val="C00000"/>
                </a:solidFill>
              </a:rPr>
              <a:t>amu</a:t>
            </a:r>
            <a:r>
              <a:rPr lang="en-GB" sz="2400" b="1" u="sng" dirty="0">
                <a:solidFill>
                  <a:srgbClr val="C00000"/>
                </a:solidFill>
              </a:rPr>
              <a:t> </a:t>
            </a:r>
            <a:r>
              <a:rPr lang="en-GB" sz="2400" b="1" u="sng" dirty="0" err="1">
                <a:solidFill>
                  <a:srgbClr val="C00000"/>
                </a:solidFill>
              </a:rPr>
              <a:t>hizmetlerine</a:t>
            </a:r>
            <a:r>
              <a:rPr lang="en-GB" sz="2400" b="1" u="sng" dirty="0">
                <a:solidFill>
                  <a:srgbClr val="C00000"/>
                </a:solidFill>
              </a:rPr>
              <a:t> </a:t>
            </a:r>
            <a:r>
              <a:rPr lang="en-GB" sz="2400" b="1" u="sng" dirty="0" err="1">
                <a:solidFill>
                  <a:srgbClr val="C00000"/>
                </a:solidFill>
              </a:rPr>
              <a:t>girme</a:t>
            </a:r>
            <a:r>
              <a:rPr lang="tr-TR" sz="2400" b="1" u="sng" dirty="0">
                <a:solidFill>
                  <a:srgbClr val="C00000"/>
                </a:solidFill>
              </a:rPr>
              <a:t> </a:t>
            </a:r>
            <a:r>
              <a:rPr lang="tr-TR" sz="2400" dirty="0"/>
              <a:t>hakkı vb.</a:t>
            </a:r>
          </a:p>
          <a:p>
            <a:pPr marL="285750" indent="-285750" algn="just" eaLnBrk="1" hangingPunct="1">
              <a:spcBef>
                <a:spcPct val="50000"/>
              </a:spcBef>
              <a:buFontTx/>
              <a:buChar char="-"/>
              <a:defRPr/>
            </a:pPr>
            <a:endParaRPr lang="tr-TR" altLang="tr-TR" sz="2200" b="1" dirty="0" smtClean="0">
              <a:latin typeface="Times New Roman" panose="02020603050405020304" pitchFamily="18" charset="0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727325" y="4175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tr-TR" sz="1800"/>
          </a:p>
        </p:txBody>
      </p:sp>
    </p:spTree>
    <p:extLst>
      <p:ext uri="{BB962C8B-B14F-4D97-AF65-F5344CB8AC3E}">
        <p14:creationId xmlns:p14="http://schemas.microsoft.com/office/powerpoint/2010/main" val="261794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tr-TR" altLang="tr-TR" sz="3200" b="1" dirty="0">
                <a:solidFill>
                  <a:srgbClr val="FF0000"/>
                </a:solidFill>
                <a:latin typeface="Tahoma" pitchFamily="34" charset="0"/>
                <a:ea typeface="+mn-ea"/>
                <a:cs typeface="Arial" charset="0"/>
              </a:rPr>
              <a:t>ERİŞİLEBİLİRLİK İLE İLGİLİ GÖREVLERİ DÜZENLEYEN ULUSAL MEVZUAT;</a:t>
            </a:r>
            <a:r>
              <a:rPr lang="tr-TR" altLang="tr-TR" sz="3200" b="1" dirty="0">
                <a:solidFill>
                  <a:prstClr val="black"/>
                </a:solidFill>
                <a:latin typeface="Tahoma" pitchFamily="34" charset="0"/>
                <a:ea typeface="+mn-ea"/>
                <a:cs typeface="Arial" charset="0"/>
              </a:rPr>
              <a:t/>
            </a:r>
            <a:br>
              <a:rPr lang="tr-TR" altLang="tr-TR" sz="3200" b="1" dirty="0">
                <a:solidFill>
                  <a:prstClr val="black"/>
                </a:solidFill>
                <a:latin typeface="Tahoma" pitchFamily="34" charset="0"/>
                <a:ea typeface="+mn-ea"/>
                <a:cs typeface="Arial" charset="0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92500" lnSpcReduction="10000"/>
          </a:bodyPr>
          <a:lstStyle/>
          <a:p>
            <a:pPr marL="360000" lvl="0" indent="-457200" fontAlgn="base">
              <a:spcBef>
                <a:spcPts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tr-TR" altLang="tr-TR" sz="2600" b="1" dirty="0">
                <a:solidFill>
                  <a:srgbClr val="C00000"/>
                </a:solidFill>
                <a:latin typeface="Tahoma" pitchFamily="34" charset="0"/>
                <a:cs typeface="Arial" charset="0"/>
              </a:rPr>
              <a:t>3194 sayılı İmar Kanunu</a:t>
            </a:r>
            <a:r>
              <a:rPr lang="tr-TR" altLang="tr-TR" sz="2600" dirty="0">
                <a:solidFill>
                  <a:srgbClr val="C00000"/>
                </a:solidFill>
                <a:latin typeface="Tahoma" pitchFamily="34" charset="0"/>
                <a:cs typeface="Arial" charset="0"/>
              </a:rPr>
              <a:t> </a:t>
            </a:r>
          </a:p>
          <a:p>
            <a:pPr marL="360000" lvl="0" indent="-457200" fontAlgn="base">
              <a:spcBef>
                <a:spcPts val="0"/>
              </a:spcBef>
              <a:spcAft>
                <a:spcPct val="0"/>
              </a:spcAft>
              <a:buNone/>
            </a:pPr>
            <a:r>
              <a:rPr lang="tr-TR" altLang="tr-TR" sz="2600" b="1" dirty="0">
                <a:solidFill>
                  <a:prstClr val="black"/>
                </a:solidFill>
                <a:latin typeface="Tahoma" pitchFamily="34" charset="0"/>
                <a:cs typeface="Arial" charset="0"/>
              </a:rPr>
              <a:t>	 - </a:t>
            </a:r>
            <a:r>
              <a:rPr lang="tr-TR" altLang="tr-TR" sz="2600" b="1" dirty="0">
                <a:solidFill>
                  <a:srgbClr val="00B0F0"/>
                </a:solidFill>
                <a:latin typeface="Tahoma" pitchFamily="34" charset="0"/>
                <a:cs typeface="Arial" charset="0"/>
              </a:rPr>
              <a:t>İmar Yönetmelikleri</a:t>
            </a:r>
          </a:p>
          <a:p>
            <a:pPr marL="360000" lvl="0" indent="-457200" fontAlgn="base">
              <a:spcBef>
                <a:spcPts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tr-TR" altLang="tr-TR" sz="2600" b="1" dirty="0">
                <a:solidFill>
                  <a:srgbClr val="C00000"/>
                </a:solidFill>
                <a:latin typeface="Tahoma" pitchFamily="34" charset="0"/>
                <a:cs typeface="Arial" charset="0"/>
              </a:rPr>
              <a:t>5378 sayılı</a:t>
            </a:r>
            <a:r>
              <a:rPr lang="tr-TR" altLang="tr-TR" sz="2600" dirty="0">
                <a:solidFill>
                  <a:srgbClr val="C00000"/>
                </a:solidFill>
                <a:latin typeface="Tahoma" pitchFamily="34" charset="0"/>
                <a:cs typeface="Arial" charset="0"/>
              </a:rPr>
              <a:t> </a:t>
            </a:r>
            <a:r>
              <a:rPr lang="tr-TR" altLang="tr-TR" sz="2600" b="1" dirty="0">
                <a:solidFill>
                  <a:srgbClr val="C00000"/>
                </a:solidFill>
                <a:latin typeface="Tahoma" pitchFamily="34" charset="0"/>
                <a:cs typeface="Arial" charset="0"/>
              </a:rPr>
              <a:t>Engelliler Hakkında Kanun</a:t>
            </a:r>
          </a:p>
          <a:p>
            <a:pPr marL="360000" lvl="0" indent="-457200" fontAlgn="base">
              <a:spcBef>
                <a:spcPts val="0"/>
              </a:spcBef>
              <a:spcAft>
                <a:spcPct val="0"/>
              </a:spcAft>
              <a:buNone/>
            </a:pPr>
            <a:r>
              <a:rPr lang="tr-TR" altLang="tr-TR" sz="2600" b="1" dirty="0">
                <a:solidFill>
                  <a:prstClr val="black"/>
                </a:solidFill>
                <a:latin typeface="Tahoma" pitchFamily="34" charset="0"/>
                <a:cs typeface="Arial" charset="0"/>
              </a:rPr>
              <a:t>     - </a:t>
            </a:r>
            <a:r>
              <a:rPr lang="tr-TR" altLang="tr-TR" sz="2600" b="1" dirty="0">
                <a:solidFill>
                  <a:srgbClr val="00B0F0"/>
                </a:solidFill>
                <a:latin typeface="Tahoma" pitchFamily="34" charset="0"/>
                <a:cs typeface="Arial" charset="0"/>
              </a:rPr>
              <a:t>Erişilebilirlik İzleme ve Denetleme Yönetmeliği</a:t>
            </a:r>
          </a:p>
          <a:p>
            <a:pPr marL="360000" lvl="0" indent="-457200" fontAlgn="base">
              <a:spcBef>
                <a:spcPts val="0"/>
              </a:spcBef>
              <a:spcAft>
                <a:spcPct val="0"/>
              </a:spcAft>
              <a:buNone/>
            </a:pPr>
            <a:r>
              <a:rPr lang="tr-TR" altLang="tr-TR" sz="2600" b="1" dirty="0">
                <a:solidFill>
                  <a:srgbClr val="00B0F0"/>
                </a:solidFill>
                <a:latin typeface="Tahoma" pitchFamily="34" charset="0"/>
                <a:cs typeface="Arial" charset="0"/>
              </a:rPr>
              <a:t>     - Erişilebilirlik İzleme ve Denetleme Genelgeleri</a:t>
            </a:r>
          </a:p>
          <a:p>
            <a:pPr marL="360000" lvl="0" indent="-457200" fontAlgn="base">
              <a:spcBef>
                <a:spcPts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tr-TR" altLang="tr-TR" sz="2600" b="1" dirty="0">
                <a:solidFill>
                  <a:srgbClr val="C00000"/>
                </a:solidFill>
                <a:latin typeface="Tahoma" pitchFamily="34" charset="0"/>
                <a:cs typeface="Arial" charset="0"/>
              </a:rPr>
              <a:t>Kat Mülkiyeti Kanunu</a:t>
            </a:r>
          </a:p>
          <a:p>
            <a:pPr marL="360000" lvl="0" indent="-457200" fontAlgn="base">
              <a:spcBef>
                <a:spcPts val="0"/>
              </a:spcBef>
              <a:spcAft>
                <a:spcPct val="0"/>
              </a:spcAft>
              <a:buNone/>
            </a:pPr>
            <a:r>
              <a:rPr lang="tr-TR" sz="2800" b="1" dirty="0">
                <a:solidFill>
                  <a:prstClr val="black"/>
                </a:solidFill>
                <a:latin typeface="Arial" charset="0"/>
              </a:rPr>
              <a:t>	 - </a:t>
            </a:r>
            <a:r>
              <a:rPr lang="tr-TR" altLang="tr-TR" sz="2600" b="1" dirty="0">
                <a:solidFill>
                  <a:srgbClr val="00B0F0"/>
                </a:solidFill>
                <a:latin typeface="Tahoma" pitchFamily="34" charset="0"/>
                <a:cs typeface="Arial" charset="0"/>
              </a:rPr>
              <a:t>Yapılarda Özürlülerin Kullanımına Yönelik Proje       Tadili Komisyonları Teşkili, Çalışma Usul ve Esasları Hakkında Yönetmelik</a:t>
            </a:r>
          </a:p>
          <a:p>
            <a:pPr marL="360000" lvl="0" indent="-457200" fontAlgn="base">
              <a:spcBef>
                <a:spcPts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tr-TR" altLang="tr-TR" sz="2600" b="1" dirty="0">
                <a:solidFill>
                  <a:srgbClr val="C00000"/>
                </a:solidFill>
                <a:latin typeface="Tahoma" pitchFamily="34" charset="0"/>
                <a:cs typeface="Arial" charset="0"/>
              </a:rPr>
              <a:t>Toplu taşımaya ilişkin mevzuat</a:t>
            </a:r>
          </a:p>
          <a:p>
            <a:pPr marL="360000" lvl="0" indent="-457200" fontAlgn="base">
              <a:spcBef>
                <a:spcPts val="0"/>
              </a:spcBef>
              <a:spcAft>
                <a:spcPct val="0"/>
              </a:spcAft>
              <a:buNone/>
            </a:pPr>
            <a:r>
              <a:rPr lang="tr-TR" altLang="tr-TR" sz="2600" b="1" dirty="0">
                <a:solidFill>
                  <a:srgbClr val="00B0F0"/>
                </a:solidFill>
                <a:latin typeface="Tahoma" pitchFamily="34" charset="0"/>
                <a:cs typeface="Arial" charset="0"/>
              </a:rPr>
              <a:t>	- Şehirler Arası Yolcu Taşıma Hizmeti İle Servis ve Turizm Taşımacılığı Hizmetinin Erişilebilir Hâle Getirilmesine Dair Yönetmelik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2844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2727325" y="417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 altLang="tr-TR"/>
          </a:p>
        </p:txBody>
      </p:sp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0" y="188640"/>
            <a:ext cx="9144000" cy="8079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80000"/>
              </a:lnSpc>
            </a:pPr>
            <a:r>
              <a:rPr lang="tr-TR" altLang="tr-TR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Erişilebilirlik standartları</a:t>
            </a:r>
          </a:p>
          <a:p>
            <a:pPr marL="342900" indent="-342900">
              <a:lnSpc>
                <a:spcPct val="80000"/>
              </a:lnSpc>
            </a:pPr>
            <a:endParaRPr lang="tr-TR" altLang="tr-TR" sz="28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60000" indent="-342900">
              <a:spcBef>
                <a:spcPts val="1200"/>
              </a:spcBef>
              <a:buFontTx/>
              <a:buAutoNum type="arabicPeriod"/>
            </a:pPr>
            <a:r>
              <a:rPr lang="tr-TR" altLang="tr-TR" sz="2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TS </a:t>
            </a:r>
            <a:r>
              <a:rPr lang="tr-TR" altLang="tr-TR" sz="2100" b="1" dirty="0">
                <a:latin typeface="Tahoma" pitchFamily="34" charset="0"/>
                <a:ea typeface="Tahoma" pitchFamily="34" charset="0"/>
                <a:cs typeface="Tahoma" pitchFamily="34" charset="0"/>
              </a:rPr>
              <a:t>9111 “Özürlüler ve Hareket Kısıtlılığı Bulunan Bireyler İçin </a:t>
            </a:r>
            <a:r>
              <a:rPr lang="tr-TR" altLang="tr-TR" sz="2100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Binalarda Ulaşılabilirlik Gerekleri</a:t>
            </a:r>
            <a:r>
              <a:rPr lang="tr-TR" altLang="tr-TR" sz="2100" dirty="0">
                <a:latin typeface="Tahoma" pitchFamily="34" charset="0"/>
                <a:ea typeface="Tahoma" pitchFamily="34" charset="0"/>
                <a:cs typeface="Tahoma" pitchFamily="34" charset="0"/>
              </a:rPr>
              <a:t>”</a:t>
            </a:r>
            <a:endParaRPr lang="tr-TR" altLang="tr-TR" sz="21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60000" indent="-342900">
              <a:spcBef>
                <a:spcPts val="1200"/>
              </a:spcBef>
            </a:pPr>
            <a:r>
              <a:rPr lang="tr-TR" altLang="tr-TR" sz="2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tr-TR" altLang="tr-TR" sz="2100" b="1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lang="tr-TR" altLang="tr-TR" sz="21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r-TR" altLang="tr-TR" sz="2100" b="1" dirty="0">
                <a:latin typeface="Tahoma" pitchFamily="34" charset="0"/>
                <a:ea typeface="Tahoma" pitchFamily="34" charset="0"/>
                <a:cs typeface="Tahoma" pitchFamily="34" charset="0"/>
              </a:rPr>
              <a:t>TS 12576 “</a:t>
            </a:r>
            <a:r>
              <a:rPr lang="tr-TR" altLang="tr-TR" sz="2100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Kaldırım ve Yaya Geçitlerinde </a:t>
            </a:r>
            <a:r>
              <a:rPr lang="tr-TR" altLang="tr-TR" sz="2100" b="1" dirty="0">
                <a:latin typeface="Tahoma" pitchFamily="34" charset="0"/>
                <a:ea typeface="Tahoma" pitchFamily="34" charset="0"/>
                <a:cs typeface="Tahoma" pitchFamily="34" charset="0"/>
              </a:rPr>
              <a:t>Ulaşılabilirlik İçin Yapısal Önlemler ve İşaretlemelerin Tasarım Kuralları”</a:t>
            </a:r>
          </a:p>
          <a:p>
            <a:pPr marL="360000" indent="-342900">
              <a:spcBef>
                <a:spcPts val="1200"/>
              </a:spcBef>
            </a:pPr>
            <a:r>
              <a:rPr lang="tr-TR" altLang="tr-TR" sz="2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tr-TR" altLang="tr-TR" sz="2100" b="1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lang="tr-TR" altLang="tr-TR" sz="21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r-TR" altLang="tr-TR" sz="2100" b="1" dirty="0">
                <a:latin typeface="Tahoma" pitchFamily="34" charset="0"/>
                <a:ea typeface="Tahoma" pitchFamily="34" charset="0"/>
                <a:cs typeface="Tahoma" pitchFamily="34" charset="0"/>
              </a:rPr>
              <a:t>TS 12460 “</a:t>
            </a:r>
            <a:r>
              <a:rPr lang="tr-TR" altLang="tr-TR" sz="2100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Raylı Taşıma Sistemleri </a:t>
            </a:r>
            <a:r>
              <a:rPr lang="tr-TR" altLang="tr-TR" sz="2100" b="1" dirty="0">
                <a:latin typeface="Tahoma" pitchFamily="34" charset="0"/>
                <a:ea typeface="Tahoma" pitchFamily="34" charset="0"/>
                <a:cs typeface="Tahoma" pitchFamily="34" charset="0"/>
              </a:rPr>
              <a:t>Bölüm 5: Özürlü ve Yaşlılar</a:t>
            </a:r>
          </a:p>
          <a:p>
            <a:pPr marL="360000" indent="-342900">
              <a:spcBef>
                <a:spcPts val="1200"/>
              </a:spcBef>
            </a:pPr>
            <a:r>
              <a:rPr lang="tr-TR" altLang="tr-TR" sz="21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    İçin Tesislerde Tasarım Kuralları”</a:t>
            </a:r>
            <a:r>
              <a:rPr lang="tr-TR" altLang="tr-TR" sz="21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marL="360000" indent="-342900">
              <a:spcBef>
                <a:spcPts val="1200"/>
              </a:spcBef>
            </a:pPr>
            <a:r>
              <a:rPr lang="tr-TR" altLang="tr-TR" sz="2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4</a:t>
            </a:r>
            <a:r>
              <a:rPr lang="tr-TR" altLang="tr-TR" sz="2100" b="1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lang="tr-TR" altLang="tr-TR" sz="21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r-TR" altLang="tr-TR" sz="2100" b="1" dirty="0">
                <a:latin typeface="Tahoma" pitchFamily="34" charset="0"/>
                <a:ea typeface="Tahoma" pitchFamily="34" charset="0"/>
                <a:cs typeface="Tahoma" pitchFamily="34" charset="0"/>
              </a:rPr>
              <a:t>TS ISO 23599 “Görme Özürlü veya Az Görenler İçin Yardımcı Mamuller- </a:t>
            </a:r>
            <a:r>
              <a:rPr lang="tr-TR" altLang="tr-TR" sz="2100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Hissedilebilir Yürüme Yüzeyi İşaretleri</a:t>
            </a:r>
            <a:r>
              <a:rPr lang="tr-TR" altLang="tr-TR" sz="2100" b="1" dirty="0">
                <a:latin typeface="Tahoma" pitchFamily="34" charset="0"/>
                <a:ea typeface="Tahoma" pitchFamily="34" charset="0"/>
                <a:cs typeface="Tahoma" pitchFamily="34" charset="0"/>
              </a:rPr>
              <a:t>” </a:t>
            </a:r>
          </a:p>
          <a:p>
            <a:pPr marL="360000" indent="-342900">
              <a:spcBef>
                <a:spcPts val="1200"/>
              </a:spcBef>
            </a:pPr>
            <a:r>
              <a:rPr lang="tr-TR" altLang="tr-TR" sz="2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5</a:t>
            </a:r>
            <a:r>
              <a:rPr lang="tr-TR" altLang="tr-TR" sz="2100" b="1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tr-TR" altLang="tr-TR" sz="2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TS 13536 “TS ISO </a:t>
            </a:r>
            <a:r>
              <a:rPr lang="tr-TR" altLang="tr-TR" sz="21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23599’un Uygulanmasına Yönelik tamamlayıcı Standard</a:t>
            </a:r>
            <a:r>
              <a:rPr lang="tr-TR" altLang="tr-TR" sz="2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” </a:t>
            </a:r>
          </a:p>
          <a:p>
            <a:pPr marL="360000" indent="-342900">
              <a:spcBef>
                <a:spcPts val="1200"/>
              </a:spcBef>
            </a:pPr>
            <a:r>
              <a:rPr lang="tr-TR" altLang="tr-TR" sz="2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6. ISO 23600 “Görme ve işitme özürlüler için yardımcı mamuller- </a:t>
            </a:r>
          </a:p>
          <a:p>
            <a:pPr marL="360000" indent="-342900">
              <a:spcBef>
                <a:spcPts val="1200"/>
              </a:spcBef>
            </a:pPr>
            <a:r>
              <a:rPr lang="tr-TR" altLang="tr-TR" sz="2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r>
              <a:rPr lang="tr-TR" altLang="tr-TR" sz="21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Yaya trafik ışıkları- Sesli ikazlar ve hissedilebilir yüzeyler</a:t>
            </a:r>
            <a:r>
              <a:rPr lang="tr-TR" altLang="tr-TR" sz="2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”</a:t>
            </a:r>
          </a:p>
          <a:p>
            <a:pPr marL="360000" indent="-342900">
              <a:spcBef>
                <a:spcPts val="1200"/>
              </a:spcBef>
              <a:spcAft>
                <a:spcPts val="600"/>
              </a:spcAft>
            </a:pPr>
            <a:r>
              <a:rPr lang="tr-TR" altLang="tr-TR" sz="2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7</a:t>
            </a:r>
            <a:r>
              <a:rPr lang="tr-TR" altLang="tr-TR" sz="2100" b="1" dirty="0">
                <a:latin typeface="Tahoma" pitchFamily="34" charset="0"/>
                <a:ea typeface="Tahoma" pitchFamily="34" charset="0"/>
                <a:cs typeface="Tahoma" pitchFamily="34" charset="0"/>
              </a:rPr>
              <a:t>. TS 13622 “Engelliler ve Hareket Kısıtlılığı Bulunan Kişiler İçin </a:t>
            </a:r>
            <a:r>
              <a:rPr lang="tr-TR" altLang="tr-TR" sz="2100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Toplu Taşıma Sistemlerinde Erişilebilirlik Gerekleri </a:t>
            </a:r>
            <a:r>
              <a:rPr lang="tr-TR" altLang="tr-TR" sz="2100" b="1" dirty="0">
                <a:latin typeface="Tahoma" pitchFamily="34" charset="0"/>
                <a:ea typeface="Tahoma" pitchFamily="34" charset="0"/>
                <a:cs typeface="Tahoma" pitchFamily="34" charset="0"/>
              </a:rPr>
              <a:t>” </a:t>
            </a:r>
          </a:p>
          <a:p>
            <a:pPr marL="342900" indent="-342900">
              <a:lnSpc>
                <a:spcPct val="80000"/>
              </a:lnSpc>
            </a:pPr>
            <a:endParaRPr lang="tr-TR" altLang="tr-TR" sz="21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lnSpc>
                <a:spcPct val="80000"/>
              </a:lnSpc>
            </a:pPr>
            <a:r>
              <a:rPr lang="tr-TR" altLang="tr-TR" sz="21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  <a:p>
            <a:pPr marL="342900" indent="-342900">
              <a:lnSpc>
                <a:spcPct val="80000"/>
              </a:lnSpc>
            </a:pPr>
            <a:endParaRPr lang="tr-TR" altLang="tr-TR" sz="21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lnSpc>
                <a:spcPct val="80000"/>
              </a:lnSpc>
            </a:pPr>
            <a:endParaRPr lang="en-GB" altLang="tr-TR" sz="21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2708" name="AutoShape 4"/>
          <p:cNvSpPr>
            <a:spLocks noChangeArrowheads="1"/>
          </p:cNvSpPr>
          <p:nvPr/>
        </p:nvSpPr>
        <p:spPr bwMode="auto">
          <a:xfrm>
            <a:off x="6877050" y="0"/>
            <a:ext cx="2087563" cy="936625"/>
          </a:xfrm>
          <a:prstGeom prst="diamond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tr-TR" altLang="tr-TR" sz="2400" b="1">
                <a:solidFill>
                  <a:srgbClr val="FF3300"/>
                </a:solidFill>
                <a:latin typeface="Tahoma" pitchFamily="34" charset="0"/>
              </a:rPr>
              <a:t>TSE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Başlık 1"/>
          <p:cNvSpPr>
            <a:spLocks noGrp="1"/>
          </p:cNvSpPr>
          <p:nvPr>
            <p:ph type="ctrTitle"/>
          </p:nvPr>
        </p:nvSpPr>
        <p:spPr>
          <a:xfrm>
            <a:off x="755650" y="393382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altLang="tr-TR" b="1" dirty="0" smtClean="0">
                <a:solidFill>
                  <a:srgbClr val="C00000"/>
                </a:solidFill>
              </a:rPr>
              <a:t>Standardların </a:t>
            </a:r>
            <a:br>
              <a:rPr lang="tr-TR" altLang="tr-TR" b="1" dirty="0" smtClean="0">
                <a:solidFill>
                  <a:srgbClr val="C00000"/>
                </a:solidFill>
              </a:rPr>
            </a:br>
            <a:r>
              <a:rPr lang="tr-TR" altLang="tr-TR" b="1" dirty="0" smtClean="0">
                <a:solidFill>
                  <a:srgbClr val="C00000"/>
                </a:solidFill>
              </a:rPr>
              <a:t>Türk Standardları Enstitüsü’nden temin edilmesi gerekmektedir.</a:t>
            </a:r>
            <a:br>
              <a:rPr lang="tr-TR" altLang="tr-TR" b="1" dirty="0" smtClean="0">
                <a:solidFill>
                  <a:srgbClr val="C00000"/>
                </a:solidFill>
              </a:rPr>
            </a:br>
            <a:r>
              <a:rPr lang="tr-TR" altLang="tr-TR" b="1" dirty="0" smtClean="0">
                <a:solidFill>
                  <a:srgbClr val="C00000"/>
                </a:solidFill>
              </a:rPr>
              <a:t/>
            </a:r>
            <a:br>
              <a:rPr lang="tr-TR" altLang="tr-TR" b="1" dirty="0" smtClean="0">
                <a:solidFill>
                  <a:srgbClr val="C00000"/>
                </a:solidFill>
              </a:rPr>
            </a:br>
            <a:r>
              <a:rPr lang="tr-TR" altLang="tr-TR" b="1" dirty="0" smtClean="0">
                <a:solidFill>
                  <a:srgbClr val="C00000"/>
                </a:solidFill>
              </a:rPr>
              <a:t/>
            </a:r>
            <a:br>
              <a:rPr lang="tr-TR" altLang="tr-TR" b="1" dirty="0" smtClean="0">
                <a:solidFill>
                  <a:srgbClr val="C00000"/>
                </a:solidFill>
              </a:rPr>
            </a:br>
            <a:r>
              <a:rPr lang="tr-TR" altLang="tr-TR" sz="3200" b="1" dirty="0" smtClean="0"/>
              <a:t/>
            </a:r>
            <a:br>
              <a:rPr lang="tr-TR" altLang="tr-TR" sz="3200" b="1" dirty="0" smtClean="0"/>
            </a:br>
            <a:r>
              <a:rPr lang="tr-TR" altLang="tr-TR" b="1" dirty="0" smtClean="0">
                <a:solidFill>
                  <a:srgbClr val="C00000"/>
                </a:solidFill>
              </a:rPr>
              <a:t/>
            </a:r>
            <a:br>
              <a:rPr lang="tr-TR" altLang="tr-TR" b="1" dirty="0" smtClean="0">
                <a:solidFill>
                  <a:srgbClr val="C00000"/>
                </a:solidFill>
              </a:rPr>
            </a:br>
            <a:r>
              <a:rPr lang="tr-TR" altLang="tr-TR" b="1" dirty="0" smtClean="0">
                <a:solidFill>
                  <a:srgbClr val="C00000"/>
                </a:solidFill>
              </a:rPr>
              <a:t/>
            </a:r>
            <a:br>
              <a:rPr lang="tr-TR" altLang="tr-TR" b="1" dirty="0" smtClean="0">
                <a:solidFill>
                  <a:srgbClr val="C00000"/>
                </a:solidFill>
              </a:rPr>
            </a:br>
            <a:endParaRPr lang="tr-TR" alt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3757</TotalTime>
  <Words>612</Words>
  <Application>Microsoft Office PowerPoint</Application>
  <PresentationFormat>Ekran Gösterisi (4:3)</PresentationFormat>
  <Paragraphs>95</Paragraphs>
  <Slides>14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ERİŞİLEBİLİRLİK İLE İLGİLİ GÖREVLERİ DÜZENLEYEN ULUSAL MEVZUAT; </vt:lpstr>
      <vt:lpstr>PowerPoint Sunusu</vt:lpstr>
      <vt:lpstr>Standardların  Türk Standardları Enstitüsü’nden temin edilmesi gerekmektedir.      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sridvanoglu</dc:creator>
  <cp:lastModifiedBy>Yasir</cp:lastModifiedBy>
  <cp:revision>644</cp:revision>
  <dcterms:created xsi:type="dcterms:W3CDTF">2011-01-26T01:11:43Z</dcterms:created>
  <dcterms:modified xsi:type="dcterms:W3CDTF">2018-10-08T12:17:25Z</dcterms:modified>
</cp:coreProperties>
</file>