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70"/>
  </p:notesMasterIdLst>
  <p:sldIdLst>
    <p:sldId id="318" r:id="rId2"/>
    <p:sldId id="256" r:id="rId3"/>
    <p:sldId id="294" r:id="rId4"/>
    <p:sldId id="295" r:id="rId5"/>
    <p:sldId id="319" r:id="rId6"/>
    <p:sldId id="331" r:id="rId7"/>
    <p:sldId id="333" r:id="rId8"/>
    <p:sldId id="332" r:id="rId9"/>
    <p:sldId id="293" r:id="rId10"/>
    <p:sldId id="320" r:id="rId11"/>
    <p:sldId id="323" r:id="rId12"/>
    <p:sldId id="324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325" r:id="rId25"/>
    <p:sldId id="269" r:id="rId26"/>
    <p:sldId id="270" r:id="rId27"/>
    <p:sldId id="271" r:id="rId28"/>
    <p:sldId id="272" r:id="rId29"/>
    <p:sldId id="273" r:id="rId30"/>
    <p:sldId id="275" r:id="rId31"/>
    <p:sldId id="326" r:id="rId32"/>
    <p:sldId id="276" r:id="rId33"/>
    <p:sldId id="277" r:id="rId34"/>
    <p:sldId id="278" r:id="rId35"/>
    <p:sldId id="279" r:id="rId36"/>
    <p:sldId id="280" r:id="rId37"/>
    <p:sldId id="281" r:id="rId38"/>
    <p:sldId id="327" r:id="rId39"/>
    <p:sldId id="282" r:id="rId40"/>
    <p:sldId id="283" r:id="rId41"/>
    <p:sldId id="284" r:id="rId42"/>
    <p:sldId id="285" r:id="rId43"/>
    <p:sldId id="322" r:id="rId44"/>
    <p:sldId id="286" r:id="rId45"/>
    <p:sldId id="287" r:id="rId46"/>
    <p:sldId id="289" r:id="rId47"/>
    <p:sldId id="328" r:id="rId48"/>
    <p:sldId id="290" r:id="rId49"/>
    <p:sldId id="291" r:id="rId50"/>
    <p:sldId id="292" r:id="rId51"/>
    <p:sldId id="298" r:id="rId52"/>
    <p:sldId id="302" r:id="rId53"/>
    <p:sldId id="303" r:id="rId54"/>
    <p:sldId id="304" r:id="rId55"/>
    <p:sldId id="305" r:id="rId56"/>
    <p:sldId id="307" r:id="rId57"/>
    <p:sldId id="306" r:id="rId58"/>
    <p:sldId id="329" r:id="rId59"/>
    <p:sldId id="330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67FE6-5B44-463E-B881-C71274D54487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C38A0-D884-4725-B1DD-4C62187A31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15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C38A0-D884-4725-B1DD-4C62187A317C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95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1.10.2018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2976" y="642918"/>
            <a:ext cx="7240110" cy="2098226"/>
          </a:xfrm>
        </p:spPr>
        <p:txBody>
          <a:bodyPr/>
          <a:lstStyle/>
          <a:p>
            <a:r>
              <a:rPr lang="tr-TR" dirty="0" err="1" smtClean="0">
                <a:latin typeface="Algerian" pitchFamily="82" charset="0"/>
              </a:rPr>
              <a:t>AydIn</a:t>
            </a:r>
            <a:r>
              <a:rPr lang="tr-TR" dirty="0" smtClean="0">
                <a:latin typeface="Algerian" pitchFamily="82" charset="0"/>
              </a:rPr>
              <a:t> </a:t>
            </a:r>
            <a:r>
              <a:rPr lang="tr-TR" dirty="0">
                <a:latin typeface="Algerian" pitchFamily="82" charset="0"/>
              </a:rPr>
              <a:t>il milli </a:t>
            </a:r>
            <a:r>
              <a:rPr lang="tr-TR" dirty="0" err="1" smtClean="0">
                <a:latin typeface="Algerian" pitchFamily="82" charset="0"/>
              </a:rPr>
              <a:t>eGitim</a:t>
            </a:r>
            <a:r>
              <a:rPr lang="tr-TR" dirty="0" smtClean="0">
                <a:latin typeface="Algerian" pitchFamily="82" charset="0"/>
              </a:rPr>
              <a:t> </a:t>
            </a:r>
            <a:r>
              <a:rPr lang="tr-TR" dirty="0" err="1" smtClean="0">
                <a:latin typeface="Algerian" pitchFamily="82" charset="0"/>
              </a:rPr>
              <a:t>müdürlüGü</a:t>
            </a:r>
            <a:endParaRPr lang="tr-TR" dirty="0">
              <a:latin typeface="Algerian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57720" y="3717032"/>
            <a:ext cx="6428174" cy="1086237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Bahnschrift Condensed" pitchFamily="34" charset="0"/>
              </a:rPr>
              <a:t>İŞYERİ SAĞLIK VE GÜVENLİK BİRİMİ</a:t>
            </a:r>
            <a:endParaRPr lang="tr-TR" sz="4000" b="1" dirty="0">
              <a:solidFill>
                <a:srgbClr val="FF0000"/>
              </a:solidFill>
              <a:latin typeface="Bahnschrift Condensed" pitchFamily="34" charset="0"/>
            </a:endParaRPr>
          </a:p>
        </p:txBody>
      </p:sp>
      <p:sp>
        <p:nvSpPr>
          <p:cNvPr id="4" name="3 Ay"/>
          <p:cNvSpPr/>
          <p:nvPr/>
        </p:nvSpPr>
        <p:spPr>
          <a:xfrm rot="5400000">
            <a:off x="5536694" y="1392736"/>
            <a:ext cx="36000" cy="108000"/>
          </a:xfrm>
          <a:prstGeom prst="mo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y"/>
          <p:cNvSpPr/>
          <p:nvPr/>
        </p:nvSpPr>
        <p:spPr>
          <a:xfrm rot="5400000">
            <a:off x="3822182" y="2071116"/>
            <a:ext cx="36000" cy="108000"/>
          </a:xfrm>
          <a:prstGeom prst="mo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0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43000"/>
          </a:xfrm>
        </p:spPr>
        <p:txBody>
          <a:bodyPr>
            <a:normAutofit/>
          </a:bodyPr>
          <a:lstStyle/>
          <a:p>
            <a:r>
              <a:rPr lang="tr-TR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 9111</a:t>
            </a:r>
            <a:endParaRPr lang="tr-T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12776"/>
            <a:ext cx="8280920" cy="5112568"/>
          </a:xfrm>
        </p:spPr>
        <p:txBody>
          <a:bodyPr>
            <a:noAutofit/>
          </a:bodyPr>
          <a:lstStyle/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TSE'nin erişilebilirliğe yönelik temel standardı olan TS-9111 "</a:t>
            </a:r>
            <a:r>
              <a:rPr lang="tr-TR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Özürlüler ve Hareket Kısıtlığı Bulunan Kişiler İçin Binalarda Ulaşılabilirlik Gerekleri" Standardı </a:t>
            </a:r>
            <a:r>
              <a:rPr lang="tr-TR" sz="3200" u="sng" dirty="0" smtClean="0">
                <a:latin typeface="Arial" pitchFamily="34" charset="0"/>
                <a:cs typeface="Arial" pitchFamily="34" charset="0"/>
              </a:rPr>
              <a:t>bina içinde bağımsız ve güvenli biçimde hareket edebilmeleri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ve binayı kullanabilmelerine yönelik düzenleme ilkelerini içermektedir. </a:t>
            </a:r>
          </a:p>
        </p:txBody>
      </p:sp>
    </p:spTree>
    <p:extLst>
      <p:ext uri="{BB962C8B-B14F-4D97-AF65-F5344CB8AC3E}">
        <p14:creationId xmlns:p14="http://schemas.microsoft.com/office/powerpoint/2010/main" val="36017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Standard kapsamında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Otoparklar </a:t>
            </a:r>
          </a:p>
          <a:p>
            <a:r>
              <a:rPr lang="tr-TR" dirty="0" smtClean="0"/>
              <a:t>Çevre yolları</a:t>
            </a:r>
          </a:p>
          <a:p>
            <a:r>
              <a:rPr lang="tr-TR" dirty="0" smtClean="0"/>
              <a:t>Bina girişi</a:t>
            </a:r>
          </a:p>
          <a:p>
            <a:endParaRPr lang="tr-TR" dirty="0" smtClean="0"/>
          </a:p>
          <a:p>
            <a:pPr algn="ctr">
              <a:buNone/>
            </a:pPr>
            <a:r>
              <a:rPr lang="tr-TR" dirty="0" smtClean="0"/>
              <a:t>Gibi bina eklentilerinin taşıması gereken özellikler yer almaktadır.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9"/>
          <a:stretch/>
        </p:blipFill>
        <p:spPr>
          <a:xfrm>
            <a:off x="6047656" y="1071546"/>
            <a:ext cx="309634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 9111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07896" cy="46634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b="1" dirty="0" smtClean="0"/>
              <a:t>Bina içindeki elemanlar;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Kapılar,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Merdivenler,basamaklar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Pencerelerler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Ortak kullanım alanları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Koridorlar ve holler (sirkülasyon alanları)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Asansörler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Banyo, </a:t>
            </a:r>
          </a:p>
          <a:p>
            <a:r>
              <a:rPr lang="tr-TR" dirty="0" smtClean="0"/>
              <a:t>Tuvalet, </a:t>
            </a:r>
          </a:p>
          <a:p>
            <a:r>
              <a:rPr lang="tr-TR" dirty="0" smtClean="0"/>
              <a:t>Mutfak,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Elektrik tesisatı</a:t>
            </a:r>
          </a:p>
          <a:p>
            <a:r>
              <a:rPr lang="tr-TR" dirty="0" smtClean="0"/>
              <a:t>Isınma tesisatı, </a:t>
            </a:r>
          </a:p>
          <a:p>
            <a:r>
              <a:rPr lang="tr-TR" dirty="0" smtClean="0"/>
              <a:t>Alarmlar </a:t>
            </a:r>
          </a:p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b="1" dirty="0" smtClean="0"/>
              <a:t>standartta yer alan başlıklardır. 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78592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BİNALAR İLE İLGİLİ DÜZENLEMELER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Temel Ulaşılabilirlik Konuları :</a:t>
            </a:r>
          </a:p>
          <a:p>
            <a:r>
              <a:rPr lang="tr-TR" sz="3000" dirty="0" smtClean="0">
                <a:latin typeface="Arial" pitchFamily="34" charset="0"/>
                <a:cs typeface="Arial" pitchFamily="34" charset="0"/>
              </a:rPr>
              <a:t>TS 9111.e göre; temel ulaşılabilirlik konuları </a:t>
            </a:r>
          </a:p>
          <a:p>
            <a:pPr marL="274320" lvl="1" indent="0">
              <a:buFont typeface="Wingdings" pitchFamily="2" charset="2"/>
              <a:buChar char="Ø"/>
            </a:pPr>
            <a:r>
              <a:rPr lang="tr-TR" sz="2600" i="1" dirty="0" smtClean="0">
                <a:solidFill>
                  <a:srgbClr val="7030A0"/>
                </a:solidFill>
              </a:rPr>
              <a:t> </a:t>
            </a:r>
            <a:r>
              <a:rPr lang="tr-TR" sz="2600" b="1" i="1" dirty="0" smtClean="0">
                <a:solidFill>
                  <a:srgbClr val="7030A0"/>
                </a:solidFill>
              </a:rPr>
              <a:t>Binalara Girme</a:t>
            </a:r>
            <a:endParaRPr lang="tr-TR" sz="2600" b="1" dirty="0">
              <a:solidFill>
                <a:srgbClr val="7030A0"/>
              </a:solidFill>
            </a:endParaRPr>
          </a:p>
          <a:p>
            <a:pPr marL="274320" lvl="1" indent="0">
              <a:buFont typeface="Wingdings" pitchFamily="2" charset="2"/>
              <a:buChar char="Ø"/>
            </a:pPr>
            <a:r>
              <a:rPr lang="tr-TR" sz="2600" b="1" i="1" dirty="0" smtClean="0">
                <a:solidFill>
                  <a:srgbClr val="7030A0"/>
                </a:solidFill>
              </a:rPr>
              <a:t> Kullanma</a:t>
            </a:r>
            <a:endParaRPr lang="tr-TR" sz="2600" b="1" dirty="0">
              <a:solidFill>
                <a:srgbClr val="7030A0"/>
              </a:solidFill>
            </a:endParaRPr>
          </a:p>
          <a:p>
            <a:pPr marL="274320" lvl="1" indent="0">
              <a:buFont typeface="Wingdings" pitchFamily="2" charset="2"/>
              <a:buChar char="Ø"/>
            </a:pPr>
            <a:r>
              <a:rPr lang="tr-TR" sz="2600" b="1" i="1" dirty="0" smtClean="0">
                <a:solidFill>
                  <a:srgbClr val="7030A0"/>
                </a:solidFill>
              </a:rPr>
              <a:t> Tahliye</a:t>
            </a:r>
            <a:r>
              <a:rPr lang="tr-TR" sz="2600" b="1" dirty="0" smtClean="0">
                <a:solidFill>
                  <a:srgbClr val="7030A0"/>
                </a:solidFill>
              </a:rPr>
              <a:t> </a:t>
            </a:r>
            <a:r>
              <a:rPr lang="tr-TR" sz="2600" b="1" i="1" dirty="0" smtClean="0">
                <a:solidFill>
                  <a:srgbClr val="7030A0"/>
                </a:solidFill>
              </a:rPr>
              <a:t>etme</a:t>
            </a:r>
          </a:p>
          <a:p>
            <a:pPr marL="274320" lvl="1" indent="0">
              <a:buFont typeface="Wingdings" pitchFamily="2" charset="2"/>
              <a:buChar char="Ø"/>
            </a:pPr>
            <a:endParaRPr lang="tr-TR" sz="2600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tr-TR" sz="3000" i="1" dirty="0" smtClean="0">
                <a:solidFill>
                  <a:srgbClr val="FF0000"/>
                </a:solidFill>
              </a:rPr>
              <a:t> </a:t>
            </a:r>
            <a:r>
              <a:rPr lang="tr-TR" sz="3000" i="1" dirty="0" smtClean="0">
                <a:solidFill>
                  <a:schemeClr val="tx1"/>
                </a:solidFill>
              </a:rPr>
              <a:t>başlıklarında ele alınabilir.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cngz\Desktop\engelliler-icin-evrensel-standartlar-kilavuzu-page-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064896" cy="6336704"/>
          </a:xfrm>
          <a:prstGeom prst="rect">
            <a:avLst/>
          </a:prstGeom>
          <a:noFill/>
        </p:spPr>
      </p:pic>
      <p:cxnSp>
        <p:nvCxnSpPr>
          <p:cNvPr id="6" name="5 Düz Bağlayıcı"/>
          <p:cNvCxnSpPr/>
          <p:nvPr/>
        </p:nvCxnSpPr>
        <p:spPr>
          <a:xfrm>
            <a:off x="1907704" y="2852936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Dikdörtgen"/>
          <p:cNvSpPr/>
          <p:nvPr/>
        </p:nvSpPr>
        <p:spPr>
          <a:xfrm>
            <a:off x="899592" y="3284984"/>
            <a:ext cx="3528392" cy="1368152"/>
          </a:xfrm>
          <a:prstGeom prst="rect">
            <a:avLst/>
          </a:prstGeom>
          <a:solidFill>
            <a:schemeClr val="accent3">
              <a:alpha val="1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1043608" y="1052736"/>
            <a:ext cx="3977592" cy="4663440"/>
          </a:xfrm>
        </p:spPr>
        <p:txBody>
          <a:bodyPr/>
          <a:lstStyle/>
          <a:p>
            <a:r>
              <a:rPr lang="tr-TR" dirty="0" smtClean="0"/>
              <a:t>Aynı giriş ile binaya eşit girme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/>
              <a:t>Ana girişin kolayca belirlenmesi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/>
              <a:t>Basamaksız veya engelsiz geniş açıklıklar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/>
              <a:t>İşaretleme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/>
              <a:t>İyi aydınlatma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/>
              <a:t>Zıt renklendirme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cngz\Desktop\engelliler-icin-evrensel-standartlar-kilavuzu-page-051 (1).jpg"/>
          <p:cNvPicPr>
            <a:picLocks noChangeAspect="1" noChangeArrowheads="1"/>
          </p:cNvPicPr>
          <p:nvPr/>
        </p:nvPicPr>
        <p:blipFill>
          <a:blip r:embed="rId2" cstate="print"/>
          <a:srcRect l="51327" t="2247" r="2206" b="20225"/>
          <a:stretch>
            <a:fillRect/>
          </a:stretch>
        </p:blipFill>
        <p:spPr bwMode="auto">
          <a:xfrm>
            <a:off x="4924704" y="476672"/>
            <a:ext cx="421929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Yatay Dolaşım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4248472" cy="466344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Basamaksız &amp; Engelsiz yeterli manevra alanı</a:t>
            </a:r>
          </a:p>
          <a:p>
            <a:r>
              <a:rPr lang="tr-TR" dirty="0" smtClean="0"/>
              <a:t>Geniş Kapı</a:t>
            </a:r>
          </a:p>
          <a:p>
            <a:r>
              <a:rPr lang="tr-TR" dirty="0" smtClean="0"/>
              <a:t>Kapıların kolay açılıp kapanabilmesi</a:t>
            </a:r>
          </a:p>
          <a:p>
            <a:r>
              <a:rPr lang="tr-TR" dirty="0" smtClean="0"/>
              <a:t>Dinlenme alanları</a:t>
            </a:r>
          </a:p>
          <a:p>
            <a:r>
              <a:rPr lang="tr-TR" dirty="0" smtClean="0"/>
              <a:t>Açık plan</a:t>
            </a:r>
          </a:p>
          <a:p>
            <a:r>
              <a:rPr lang="tr-TR" dirty="0" smtClean="0"/>
              <a:t>İyi işaretleme</a:t>
            </a:r>
          </a:p>
          <a:p>
            <a:r>
              <a:rPr lang="tr-TR" dirty="0" smtClean="0"/>
              <a:t>İyi Aydınlatma</a:t>
            </a:r>
          </a:p>
          <a:p>
            <a:r>
              <a:rPr lang="tr-TR" dirty="0" smtClean="0"/>
              <a:t>Görsel zıtlık</a:t>
            </a:r>
          </a:p>
          <a:p>
            <a:endParaRPr lang="tr-TR" dirty="0"/>
          </a:p>
        </p:txBody>
      </p:sp>
      <p:pic>
        <p:nvPicPr>
          <p:cNvPr id="3074" name="Picture 2" descr="C:\Users\cngz\Desktop\engelliler-icin-evrensel-standartlar-kilavuzu-page-052.jpg"/>
          <p:cNvPicPr>
            <a:picLocks noChangeAspect="1" noChangeArrowheads="1"/>
          </p:cNvPicPr>
          <p:nvPr/>
        </p:nvPicPr>
        <p:blipFill>
          <a:blip r:embed="rId2" cstate="print"/>
          <a:srcRect l="50435" t="2273" r="3037" b="20434"/>
          <a:stretch>
            <a:fillRect/>
          </a:stretch>
        </p:blipFill>
        <p:spPr bwMode="auto">
          <a:xfrm>
            <a:off x="4788023" y="620688"/>
            <a:ext cx="4192901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Düşey Dolaşım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Güvenli merdivenler</a:t>
            </a:r>
          </a:p>
          <a:p>
            <a:r>
              <a:rPr lang="tr-TR" dirty="0" smtClean="0"/>
              <a:t>Geniş kapı geçişi</a:t>
            </a:r>
          </a:p>
          <a:p>
            <a:r>
              <a:rPr lang="tr-TR" dirty="0" smtClean="0"/>
              <a:t>Kapıların kolay açılıp kapanması </a:t>
            </a:r>
          </a:p>
          <a:p>
            <a:r>
              <a:rPr lang="tr-TR" dirty="0" smtClean="0"/>
              <a:t>Dinlenme alanları</a:t>
            </a:r>
          </a:p>
          <a:p>
            <a:r>
              <a:rPr lang="tr-TR" dirty="0" smtClean="0"/>
              <a:t>Açık plan</a:t>
            </a:r>
          </a:p>
          <a:p>
            <a:r>
              <a:rPr lang="tr-TR" dirty="0" smtClean="0"/>
              <a:t>İyi işaretleme</a:t>
            </a:r>
          </a:p>
          <a:p>
            <a:r>
              <a:rPr lang="tr-TR" dirty="0" smtClean="0"/>
              <a:t>İyi Aydınlatma</a:t>
            </a:r>
          </a:p>
          <a:p>
            <a:r>
              <a:rPr lang="tr-TR" dirty="0" smtClean="0"/>
              <a:t>Görsel zıtlık</a:t>
            </a:r>
            <a:endParaRPr lang="tr-TR" dirty="0"/>
          </a:p>
        </p:txBody>
      </p:sp>
      <p:pic>
        <p:nvPicPr>
          <p:cNvPr id="4098" name="Picture 2" descr="C:\Users\cngz\Desktop\engelliler-icin-evrensel-standartlar-kilavuzu-page-052 (1).jpg"/>
          <p:cNvPicPr>
            <a:picLocks noChangeAspect="1" noChangeArrowheads="1"/>
          </p:cNvPicPr>
          <p:nvPr/>
        </p:nvPicPr>
        <p:blipFill>
          <a:blip r:embed="rId2" cstate="print"/>
          <a:srcRect l="51304" t="2247" r="2168" b="35955"/>
          <a:stretch>
            <a:fillRect/>
          </a:stretch>
        </p:blipFill>
        <p:spPr bwMode="auto">
          <a:xfrm>
            <a:off x="5076056" y="1484784"/>
            <a:ext cx="385293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Aynı Alanın Herkes Tarafından Eşit Kullanımı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Yeterli genişlikte hareket alanları</a:t>
            </a:r>
          </a:p>
          <a:p>
            <a:r>
              <a:rPr lang="tr-TR" dirty="0" smtClean="0"/>
              <a:t>Farklı oturma seçenekleri</a:t>
            </a:r>
          </a:p>
          <a:p>
            <a:r>
              <a:rPr lang="tr-TR" dirty="0" smtClean="0"/>
              <a:t>İyi akustik</a:t>
            </a:r>
          </a:p>
          <a:p>
            <a:r>
              <a:rPr lang="tr-TR" dirty="0" smtClean="0"/>
              <a:t>Ses yükseltici sistemler</a:t>
            </a:r>
          </a:p>
          <a:p>
            <a:r>
              <a:rPr lang="tr-TR" dirty="0" smtClean="0"/>
              <a:t>İyi Aydınlatma</a:t>
            </a:r>
          </a:p>
          <a:p>
            <a:r>
              <a:rPr lang="tr-TR" dirty="0" smtClean="0"/>
              <a:t>Görsel zıtlık</a:t>
            </a:r>
          </a:p>
          <a:p>
            <a:endParaRPr lang="tr-TR" dirty="0"/>
          </a:p>
        </p:txBody>
      </p:sp>
      <p:pic>
        <p:nvPicPr>
          <p:cNvPr id="5122" name="Picture 2" descr="C:\Users\cngz\Desktop\engelliler-icin-evrensel-standartlar-kilavuzu-page-053.jpg"/>
          <p:cNvPicPr>
            <a:picLocks noChangeAspect="1" noChangeArrowheads="1"/>
          </p:cNvPicPr>
          <p:nvPr/>
        </p:nvPicPr>
        <p:blipFill>
          <a:blip r:embed="rId2" cstate="print"/>
          <a:srcRect l="50435" t="4432" r="3037" b="19123"/>
          <a:stretch>
            <a:fillRect/>
          </a:stretch>
        </p:blipFill>
        <p:spPr bwMode="auto">
          <a:xfrm>
            <a:off x="5004048" y="1124744"/>
            <a:ext cx="38529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cngz\Desktop\engelliler-icin-evrensel-standartlar-kilavuzu-page-05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71600" y="4509120"/>
            <a:ext cx="6172200" cy="1894362"/>
          </a:xfrm>
        </p:spPr>
        <p:txBody>
          <a:bodyPr/>
          <a:lstStyle/>
          <a:p>
            <a:pPr algn="ctr"/>
            <a:r>
              <a:rPr lang="tr-TR" dirty="0" smtClean="0">
                <a:latin typeface="Bahnschrift Condensed" pitchFamily="34" charset="0"/>
              </a:rPr>
              <a:t>Erişilebilirlik </a:t>
            </a:r>
            <a:br>
              <a:rPr lang="tr-TR" dirty="0" smtClean="0">
                <a:latin typeface="Bahnschrift Condensed" pitchFamily="34" charset="0"/>
              </a:rPr>
            </a:br>
            <a:r>
              <a:rPr lang="tr-TR" dirty="0" err="1" smtClean="0">
                <a:latin typeface="Bahnschrift Condensed" pitchFamily="34" charset="0"/>
              </a:rPr>
              <a:t>ts</a:t>
            </a:r>
            <a:r>
              <a:rPr lang="tr-TR" dirty="0" smtClean="0">
                <a:latin typeface="Bahnschrift Condensed" pitchFamily="34" charset="0"/>
              </a:rPr>
              <a:t> 9111 </a:t>
            </a:r>
            <a:endParaRPr lang="tr-TR" dirty="0">
              <a:latin typeface="Bahnschrift Condensed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5219602" cy="321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Tuvaletler ve Diğer Sıhhi Tesisatın Kullanımı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İyi işaretleme</a:t>
            </a:r>
          </a:p>
          <a:p>
            <a:r>
              <a:rPr lang="tr-TR" dirty="0" smtClean="0"/>
              <a:t>Yeterli manevra alanı</a:t>
            </a:r>
          </a:p>
          <a:p>
            <a:r>
              <a:rPr lang="tr-TR" dirty="0" smtClean="0"/>
              <a:t>Transfer kolaylığı</a:t>
            </a:r>
          </a:p>
          <a:p>
            <a:r>
              <a:rPr lang="tr-TR" dirty="0" smtClean="0"/>
              <a:t>İyileştirilmiş donanım</a:t>
            </a:r>
          </a:p>
          <a:p>
            <a:r>
              <a:rPr lang="tr-TR" dirty="0" smtClean="0"/>
              <a:t>Kolay kullanabilme</a:t>
            </a:r>
            <a:endParaRPr lang="tr-TR" dirty="0"/>
          </a:p>
        </p:txBody>
      </p:sp>
      <p:pic>
        <p:nvPicPr>
          <p:cNvPr id="7170" name="Picture 2" descr="C:\Users\cngz\Desktop\engelliler-icin-evrensel-standartlar-kilavuzu-page-054.jpg"/>
          <p:cNvPicPr>
            <a:picLocks noChangeAspect="1" noChangeArrowheads="1"/>
          </p:cNvPicPr>
          <p:nvPr/>
        </p:nvPicPr>
        <p:blipFill>
          <a:blip r:embed="rId2" cstate="print"/>
          <a:srcRect l="50877" t="4366" r="2632" b="3951"/>
          <a:stretch>
            <a:fillRect/>
          </a:stretch>
        </p:blipFill>
        <p:spPr bwMode="auto">
          <a:xfrm>
            <a:off x="5327576" y="809328"/>
            <a:ext cx="381642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Eşit Çıkış ve Tahliye Güzergahları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899592" y="1556792"/>
            <a:ext cx="3945632" cy="4663440"/>
          </a:xfrm>
        </p:spPr>
        <p:txBody>
          <a:bodyPr/>
          <a:lstStyle/>
          <a:p>
            <a:r>
              <a:rPr lang="tr-TR" dirty="0" smtClean="0"/>
              <a:t>Basamaksız  ve engelsiz Yangına karşı güvenli asansörler</a:t>
            </a:r>
          </a:p>
          <a:p>
            <a:r>
              <a:rPr lang="tr-TR" dirty="0" smtClean="0"/>
              <a:t>İyi işaretleme</a:t>
            </a:r>
          </a:p>
          <a:p>
            <a:r>
              <a:rPr lang="tr-TR" dirty="0" smtClean="0"/>
              <a:t>İyi Aydınlatma </a:t>
            </a:r>
          </a:p>
          <a:p>
            <a:r>
              <a:rPr lang="tr-TR" dirty="0" smtClean="0"/>
              <a:t>Görsel zıtlık</a:t>
            </a:r>
          </a:p>
          <a:p>
            <a:r>
              <a:rPr lang="tr-TR" dirty="0" smtClean="0"/>
              <a:t>Ulaşılabilir tahliye güzergahları</a:t>
            </a:r>
            <a:endParaRPr lang="tr-TR" dirty="0"/>
          </a:p>
        </p:txBody>
      </p:sp>
      <p:pic>
        <p:nvPicPr>
          <p:cNvPr id="8194" name="Picture 2" descr="C:\Users\cngz\Desktop\engelliler-icin-evrensel-standartlar-kilavuzu-page-054 (1).jpg"/>
          <p:cNvPicPr>
            <a:picLocks noChangeAspect="1" noChangeArrowheads="1"/>
          </p:cNvPicPr>
          <p:nvPr/>
        </p:nvPicPr>
        <p:blipFill>
          <a:blip r:embed="rId2" cstate="print"/>
          <a:srcRect l="51304" t="3239" r="3478" b="7147"/>
          <a:stretch>
            <a:fillRect/>
          </a:stretch>
        </p:blipFill>
        <p:spPr bwMode="auto">
          <a:xfrm>
            <a:off x="5148064" y="1169486"/>
            <a:ext cx="3563888" cy="5688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Bilgilendirme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1187624" y="1484784"/>
            <a:ext cx="3657600" cy="4663440"/>
          </a:xfrm>
        </p:spPr>
        <p:txBody>
          <a:bodyPr/>
          <a:lstStyle/>
          <a:p>
            <a:r>
              <a:rPr lang="tr-TR" dirty="0" smtClean="0"/>
              <a:t>Bilgilendirilmelerin iki veya daha fazla duyu organlarına hitap etmesi gereklidir.</a:t>
            </a:r>
          </a:p>
          <a:p>
            <a:pPr lvl="1">
              <a:buFont typeface="Wingdings" pitchFamily="2" charset="2"/>
              <a:buChar char="Ø"/>
            </a:pPr>
            <a:endParaRPr lang="tr-TR" dirty="0" smtClean="0"/>
          </a:p>
          <a:p>
            <a:pPr lvl="1">
              <a:buFont typeface="Wingdings" pitchFamily="2" charset="2"/>
              <a:buChar char="Ø"/>
            </a:pPr>
            <a:r>
              <a:rPr lang="tr-TR" dirty="0" smtClean="0"/>
              <a:t>     Görsel-İşitsel </a:t>
            </a:r>
          </a:p>
          <a:p>
            <a:pPr lvl="1" algn="ctr">
              <a:buNone/>
            </a:pPr>
            <a:r>
              <a:rPr lang="tr-TR" dirty="0" smtClean="0"/>
              <a:t>gibi</a:t>
            </a:r>
            <a:endParaRPr lang="tr-TR" dirty="0"/>
          </a:p>
        </p:txBody>
      </p:sp>
      <p:pic>
        <p:nvPicPr>
          <p:cNvPr id="9218" name="Picture 2" descr="C:\Users\cngz\Desktop\engelliler-icin-evrensel-standartlar-kilavuzu-page-054 (2).jpg"/>
          <p:cNvPicPr>
            <a:picLocks noChangeAspect="1" noChangeArrowheads="1"/>
          </p:cNvPicPr>
          <p:nvPr/>
        </p:nvPicPr>
        <p:blipFill>
          <a:blip r:embed="rId2" cstate="print"/>
          <a:srcRect l="50877" t="5747" r="1754" b="4598"/>
          <a:stretch>
            <a:fillRect/>
          </a:stretch>
        </p:blipFill>
        <p:spPr bwMode="auto">
          <a:xfrm>
            <a:off x="4932040" y="476672"/>
            <a:ext cx="38884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1. Binalara giriş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84784"/>
            <a:ext cx="7992888" cy="5184576"/>
          </a:xfrm>
        </p:spPr>
        <p:txBody>
          <a:bodyPr>
            <a:noAutofit/>
          </a:bodyPr>
          <a:lstStyle/>
          <a:p>
            <a:r>
              <a:rPr lang="tr-TR" sz="3000" dirty="0" smtClean="0"/>
              <a:t>Binaların en az bir girişine engelsiz ulaşım ve giriş olana</a:t>
            </a:r>
            <a:r>
              <a:rPr lang="tr-TR" sz="2800" dirty="0" smtClean="0"/>
              <a:t>ğ</a:t>
            </a:r>
            <a:r>
              <a:rPr lang="tr-TR" sz="3000" dirty="0" smtClean="0"/>
              <a:t>ı sa</a:t>
            </a:r>
            <a:r>
              <a:rPr lang="tr-TR" sz="2800" dirty="0" smtClean="0"/>
              <a:t>ğ</a:t>
            </a:r>
            <a:r>
              <a:rPr lang="tr-TR" sz="3000" dirty="0" smtClean="0"/>
              <a:t>lanmalıdır. </a:t>
            </a:r>
          </a:p>
          <a:p>
            <a:endParaRPr lang="tr-TR" sz="3000" dirty="0" smtClean="0"/>
          </a:p>
          <a:p>
            <a:pPr lvl="1">
              <a:buFont typeface="Wingdings" pitchFamily="2" charset="2"/>
              <a:buChar char="v"/>
            </a:pPr>
            <a:r>
              <a:rPr lang="tr-TR" sz="2600" dirty="0" smtClean="0"/>
              <a:t>Ulaşılabilir tüm güzergâh noktaları en az 90 cm eninde olmalı, </a:t>
            </a:r>
          </a:p>
          <a:p>
            <a:pPr lvl="1">
              <a:buFont typeface="Wingdings" pitchFamily="2" charset="2"/>
              <a:buChar char="v"/>
            </a:pPr>
            <a:r>
              <a:rPr lang="tr-TR" sz="2600" dirty="0" smtClean="0"/>
              <a:t>Rampaların eğimi 1:12 (%8).den fazla olmamalıdır. </a:t>
            </a:r>
          </a:p>
          <a:p>
            <a:pPr lvl="1">
              <a:buFont typeface="Wingdings" pitchFamily="2" charset="2"/>
              <a:buChar char="v"/>
            </a:pPr>
            <a:r>
              <a:rPr lang="tr-TR" sz="2600" dirty="0" smtClean="0"/>
              <a:t>15 cm.den daha yükse</a:t>
            </a:r>
            <a:r>
              <a:rPr lang="tr-TR" sz="2400" dirty="0" smtClean="0"/>
              <a:t>ğ</a:t>
            </a:r>
            <a:r>
              <a:rPr lang="tr-TR" sz="2600" dirty="0" smtClean="0"/>
              <a:t>e çıkan rampaların her iki yanında korkuluk düzenlemelidir. </a:t>
            </a:r>
          </a:p>
          <a:p>
            <a:pPr lvl="1">
              <a:buFont typeface="Wingdings" pitchFamily="2" charset="2"/>
              <a:buChar char="v"/>
            </a:pPr>
            <a:r>
              <a:rPr lang="tr-TR" sz="2400" dirty="0" smtClean="0"/>
              <a:t>Korkuluklar rampa yüzeyinden 90 cm yükseklikte olmalıdır.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1. Binalara giriş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tr-TR" dirty="0" smtClean="0"/>
              <a:t>Rampaların kenarlarında kenar korumaları en az 5 cm yükseklikte düşünülmelidir</a:t>
            </a:r>
          </a:p>
          <a:p>
            <a:pPr lvl="1">
              <a:buFont typeface="Wingdings" pitchFamily="2" charset="2"/>
              <a:buChar char="v"/>
            </a:pPr>
            <a:endParaRPr lang="tr-TR" dirty="0" smtClean="0"/>
          </a:p>
          <a:p>
            <a:pPr lvl="1">
              <a:buFont typeface="Wingdings" pitchFamily="2" charset="2"/>
              <a:buChar char="v"/>
            </a:pPr>
            <a:r>
              <a:rPr lang="tr-TR" dirty="0" smtClean="0"/>
              <a:t>Eğer alternatif ulaşılabilir girişler kullanılacak ise, bu girişlerin tabelalar ile ulaşılabilir güzergâh üzerinde işaretlenerek yönlendirilmeleri sağlanmalıdır.</a:t>
            </a:r>
          </a:p>
          <a:p>
            <a:endParaRPr lang="tr-TR" sz="3200" dirty="0"/>
          </a:p>
        </p:txBody>
      </p:sp>
      <p:pic>
        <p:nvPicPr>
          <p:cNvPr id="4" name="Picture 2" descr="C:\Users\cngz\Desktop\engelliler-icin-evrensel-standartlar-kilavuzu-page-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410" y="2214554"/>
            <a:ext cx="3916590" cy="2954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1. Binalara giriş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85786" y="1571612"/>
            <a:ext cx="7467600" cy="4205064"/>
          </a:xfrm>
        </p:spPr>
        <p:txBody>
          <a:bodyPr>
            <a:noAutofit/>
          </a:bodyPr>
          <a:lstStyle/>
          <a:p>
            <a:pPr lvl="1" algn="ctr">
              <a:buFont typeface="Wingdings" pitchFamily="2" charset="2"/>
              <a:buChar char="v"/>
            </a:pPr>
            <a:r>
              <a:rPr lang="tr-TR" sz="2800" dirty="0" smtClean="0"/>
              <a:t>Ulaşılabilir giriş kapısı önünde yeterli manevra alanı bulunmalıdır .</a:t>
            </a:r>
          </a:p>
          <a:p>
            <a:pPr lvl="1" algn="ctr">
              <a:buFont typeface="Wingdings" pitchFamily="2" charset="2"/>
              <a:buChar char="v"/>
            </a:pPr>
            <a:endParaRPr lang="tr-TR" sz="2800" dirty="0" smtClean="0"/>
          </a:p>
          <a:p>
            <a:pPr lvl="1" algn="ctr">
              <a:buNone/>
            </a:pPr>
            <a:r>
              <a:rPr lang="tr-TR" sz="2800" dirty="0" smtClean="0"/>
              <a:t>Kapı ulaşılabilirlik düzenlemelerine uygun </a:t>
            </a:r>
            <a:r>
              <a:rPr lang="tr-TR" sz="2800" dirty="0"/>
              <a:t>olmalıdır </a:t>
            </a:r>
          </a:p>
        </p:txBody>
      </p:sp>
      <p:pic>
        <p:nvPicPr>
          <p:cNvPr id="5" name="4 Resim" descr="engelli-rampa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48" y="3924323"/>
            <a:ext cx="571500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ngz\Desktop\engelliler-icin-evrensel-standartlar-kilavuzu-page-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96944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rampaları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cngz\Desktop\engelliler-icin-evrensel-standartlar-kilavuzu-page-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82" y="260648"/>
            <a:ext cx="869553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cngz\Desktop\engelliler-icin-evrensel-standartlar-kilavuzu-page-06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496944" cy="6785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-142900"/>
            <a:ext cx="7498080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2. Kapılar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000108"/>
            <a:ext cx="3657600" cy="5572164"/>
          </a:xfrm>
        </p:spPr>
        <p:txBody>
          <a:bodyPr>
            <a:no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</a:rPr>
              <a:t>Giriş Kapısı (TS 9111)</a:t>
            </a:r>
          </a:p>
          <a:p>
            <a:pPr lvl="1">
              <a:buFont typeface="Wingdings" pitchFamily="2" charset="2"/>
              <a:buChar char="v"/>
            </a:pPr>
            <a:r>
              <a:rPr lang="tr-TR" sz="2200" dirty="0" smtClean="0"/>
              <a:t>Giriş kapısı, duvarla aynı hizada bir düzlem oluşturmamalıdır. </a:t>
            </a:r>
          </a:p>
          <a:p>
            <a:pPr lvl="1">
              <a:buFont typeface="Wingdings" pitchFamily="2" charset="2"/>
              <a:buChar char="v"/>
            </a:pPr>
            <a:endParaRPr lang="tr-TR" sz="2200" dirty="0" smtClean="0"/>
          </a:p>
          <a:p>
            <a:pPr lvl="1">
              <a:buFont typeface="Wingdings" pitchFamily="2" charset="2"/>
              <a:buChar char="v"/>
            </a:pPr>
            <a:r>
              <a:rPr lang="tr-TR" sz="2200" dirty="0" smtClean="0"/>
              <a:t>Giriş kapısında </a:t>
            </a:r>
            <a:r>
              <a:rPr lang="tr-TR" sz="2200" dirty="0" err="1" smtClean="0"/>
              <a:t>sensörlü</a:t>
            </a:r>
            <a:r>
              <a:rPr lang="tr-TR" sz="2200" dirty="0" smtClean="0"/>
              <a:t> aydınlatma tercih edilmelidir.</a:t>
            </a:r>
          </a:p>
          <a:p>
            <a:pPr lvl="1">
              <a:buFont typeface="Wingdings" pitchFamily="2" charset="2"/>
              <a:buChar char="v"/>
            </a:pPr>
            <a:endParaRPr lang="tr-TR" sz="2200" dirty="0" smtClean="0"/>
          </a:p>
          <a:p>
            <a:pPr lvl="1">
              <a:buFont typeface="Wingdings" pitchFamily="2" charset="2"/>
              <a:buChar char="v"/>
            </a:pPr>
            <a:r>
              <a:rPr lang="tr-TR" sz="2200" dirty="0" smtClean="0"/>
              <a:t>Dış ve iç giriş kapısına konan </a:t>
            </a:r>
            <a:r>
              <a:rPr lang="tr-TR" sz="2200" dirty="0" err="1" smtClean="0"/>
              <a:t>diyafon</a:t>
            </a:r>
            <a:r>
              <a:rPr lang="tr-TR" sz="2200" dirty="0" smtClean="0"/>
              <a:t> ve kapı zilleri ulaşılabilir ve olumsuz hava şartlarından korunmuş olmalıdır. </a:t>
            </a:r>
            <a:endParaRPr lang="tr-TR" sz="22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214422"/>
            <a:ext cx="3657600" cy="497301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endParaRPr lang="tr-TR" sz="2200" dirty="0" smtClean="0"/>
          </a:p>
          <a:p>
            <a:pPr lvl="1">
              <a:buFont typeface="Wingdings" pitchFamily="2" charset="2"/>
              <a:buChar char="v"/>
            </a:pPr>
            <a:r>
              <a:rPr lang="tr-TR" sz="2200" dirty="0" err="1" smtClean="0"/>
              <a:t>Diyafon</a:t>
            </a:r>
            <a:r>
              <a:rPr lang="tr-TR" sz="2200" dirty="0" smtClean="0"/>
              <a:t> ve kapı zili panosu 90 cm ile 1,4 m yükseklik sınırları içerisinde yerleştirilmelidir. </a:t>
            </a:r>
          </a:p>
          <a:p>
            <a:pPr lvl="1">
              <a:buFont typeface="Wingdings" pitchFamily="2" charset="2"/>
              <a:buChar char="v"/>
            </a:pPr>
            <a:endParaRPr lang="tr-TR" sz="2200" dirty="0" smtClean="0"/>
          </a:p>
          <a:p>
            <a:pPr lvl="1">
              <a:buFont typeface="Wingdings" pitchFamily="2" charset="2"/>
              <a:buChar char="v"/>
            </a:pPr>
            <a:r>
              <a:rPr lang="tr-TR" sz="2200" dirty="0" smtClean="0"/>
              <a:t>Dış kapılar (menteşeli, normal) zorlanmadan açılabilecek nitelikte yapılmalı açmak için uygulanacak kuvvet en fazla 37,8 N olmalıdır.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Engelliler ile İlgili Yasal Mevzuat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1643050"/>
            <a:ext cx="7467600" cy="4286280"/>
          </a:xfrm>
        </p:spPr>
        <p:txBody>
          <a:bodyPr>
            <a:normAutofit lnSpcReduction="10000"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5378 sayılı Özürlüler Kanunu    </a:t>
            </a: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    </a:t>
            </a:r>
            <a:r>
              <a:rPr lang="tr-TR" sz="3200" b="1" dirty="0" smtClean="0">
                <a:solidFill>
                  <a:srgbClr val="FF0000"/>
                </a:solidFill>
              </a:rPr>
              <a:t>01.07.2012 yayınlandı </a:t>
            </a:r>
          </a:p>
          <a:p>
            <a:pPr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3200" dirty="0" smtClean="0">
                <a:latin typeface="Arial Rounded MT Bold" pitchFamily="34" charset="0"/>
              </a:rPr>
              <a:t>Topluma açık kamusal tüm alanların engelsizleştirilmesine yönelik, çalışmaların tamamlanması için </a:t>
            </a:r>
            <a:r>
              <a:rPr lang="tr-TR" sz="3200" dirty="0" smtClean="0">
                <a:solidFill>
                  <a:srgbClr val="FF0000"/>
                </a:solidFill>
                <a:latin typeface="Arial Rounded MT Bold" pitchFamily="34" charset="0"/>
              </a:rPr>
              <a:t>7+1</a:t>
            </a:r>
            <a:r>
              <a:rPr lang="tr-TR" sz="3200" dirty="0" smtClean="0">
                <a:latin typeface="Arial Rounded MT Bold" pitchFamily="34" charset="0"/>
              </a:rPr>
              <a:t> yıllık bir süre vermiştir.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  <a:effectLst/>
              </a:rPr>
              <a:t>İç Kapılar ve Özellikleri (TS 9111)</a:t>
            </a:r>
            <a:endParaRPr lang="tr-TR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tr-TR" sz="2400" dirty="0" smtClean="0"/>
              <a:t>Kolay açılabilmesi amacıyla kapılar, koridor eksenine dik olarak açılmalıdır. </a:t>
            </a:r>
          </a:p>
          <a:p>
            <a:pPr lvl="1">
              <a:buFont typeface="Wingdings" pitchFamily="2" charset="2"/>
              <a:buChar char="v"/>
            </a:pPr>
            <a:endParaRPr lang="tr-TR" sz="2400" dirty="0" smtClean="0"/>
          </a:p>
          <a:p>
            <a:pPr lvl="1">
              <a:buFont typeface="Wingdings" pitchFamily="2" charset="2"/>
              <a:buChar char="v"/>
            </a:pPr>
            <a:r>
              <a:rPr lang="tr-TR" sz="2400" dirty="0" smtClean="0"/>
              <a:t>Görme bozukluğu olan kişilerin kapıları görebilmesi için, </a:t>
            </a:r>
            <a:r>
              <a:rPr lang="tr-TR" sz="2400" dirty="0" smtClean="0">
                <a:solidFill>
                  <a:srgbClr val="FF0000"/>
                </a:solidFill>
              </a:rPr>
              <a:t>kapı ve kasası bitişik duvar ile farklı renkte olmalıdır.</a:t>
            </a:r>
            <a:r>
              <a:rPr lang="tr-TR" sz="2400" dirty="0" smtClean="0"/>
              <a:t> </a:t>
            </a:r>
            <a:endParaRPr lang="tr-TR" sz="2800" u="sng" dirty="0"/>
          </a:p>
        </p:txBody>
      </p:sp>
      <p:pic>
        <p:nvPicPr>
          <p:cNvPr id="6" name="5 İçerik Yer Tutucusu" descr="kapı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2396" t="2640" r="16328" b="8466"/>
          <a:stretch>
            <a:fillRect/>
          </a:stretch>
        </p:blipFill>
        <p:spPr>
          <a:xfrm>
            <a:off x="4929191" y="1142984"/>
            <a:ext cx="4071966" cy="55768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  <a:effectLst/>
              </a:rPr>
              <a:t>İç Kapılar ve Özellikleri (TS 9111)</a:t>
            </a:r>
            <a:endParaRPr lang="tr-TR" sz="2800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v"/>
            </a:pPr>
            <a:r>
              <a:rPr lang="tr-TR" dirty="0" smtClean="0"/>
              <a:t>Camdan yapılmış veya cam takılmış kapılar, göz seviyesinin biraz altında </a:t>
            </a:r>
            <a:r>
              <a:rPr lang="tr-T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renkli bir bant veya çerçeve ile işaretlenmelidir. </a:t>
            </a:r>
            <a:r>
              <a:rPr lang="tr-TR" dirty="0" smtClean="0"/>
              <a:t>Görme engellilere odaları tanımada kolaylık sağlamak amacıyla, kapı üzerine yerden yüksekliği kapı kolu hizasında olan kabartma harf veya rakamlar kullanılmalıdır</a:t>
            </a:r>
          </a:p>
          <a:p>
            <a:pPr lvl="1">
              <a:buFont typeface="Wingdings" pitchFamily="2" charset="2"/>
              <a:buChar char="v"/>
            </a:pPr>
            <a:endParaRPr lang="tr-TR" dirty="0" smtClean="0"/>
          </a:p>
          <a:p>
            <a:pPr lvl="1">
              <a:buFont typeface="Wingdings" pitchFamily="2" charset="2"/>
              <a:buChar char="v"/>
            </a:pPr>
            <a:r>
              <a:rPr lang="tr-TR" dirty="0" smtClean="0"/>
              <a:t>Kapı 90° açıldığında, kapı net genişliği iç kapılarda 90 cm.den,  bağımsız bölüm kapılarında 1 m.den az olmamalıdır. Kapı net yüksekliği en az 2,1 m olmalıdır</a:t>
            </a:r>
            <a:endParaRPr lang="tr-TR" u="sng" dirty="0" smtClean="0"/>
          </a:p>
          <a:p>
            <a:endParaRPr lang="tr-TR" dirty="0"/>
          </a:p>
        </p:txBody>
      </p:sp>
      <p:pic>
        <p:nvPicPr>
          <p:cNvPr id="8" name="7 İçerik Yer Tutucusu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0512" t="4852" r="21373"/>
          <a:stretch>
            <a:fillRect/>
          </a:stretch>
        </p:blipFill>
        <p:spPr>
          <a:xfrm>
            <a:off x="5143504" y="1571612"/>
            <a:ext cx="3737446" cy="407196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cngz\Desktop\engelliler-icin-evrensel-standartlar-kilavuzu-page-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623"/>
            <a:ext cx="8424936" cy="656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cngz\Desktop\engelliler-icin-evrensel-standartlar-kilavuzu-page-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2490"/>
            <a:ext cx="8388424" cy="605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cngz\Desktop\engelliler-icin-evrensel-standartlar-kilavuzu-page-07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26" y="116632"/>
            <a:ext cx="8151762" cy="6585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8700" y="332656"/>
            <a:ext cx="7200900" cy="864096"/>
          </a:xfrm>
        </p:spPr>
        <p:txBody>
          <a:bodyPr/>
          <a:lstStyle/>
          <a:p>
            <a:r>
              <a:rPr lang="tr-TR" dirty="0" smtClean="0"/>
              <a:t>Kapı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124744"/>
            <a:ext cx="8460432" cy="54103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A- Menteşeli kanatlı kapılar</a:t>
            </a:r>
          </a:p>
          <a:p>
            <a:r>
              <a:rPr lang="tr-TR" sz="3200" dirty="0" smtClean="0"/>
              <a:t>Kapı önlerinde uygun manevra alanı bırakılmalıdır</a:t>
            </a:r>
          </a:p>
          <a:p>
            <a:pPr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B- Sürme kapılar</a:t>
            </a:r>
          </a:p>
          <a:p>
            <a:r>
              <a:rPr lang="tr-TR" sz="3200" dirty="0" smtClean="0"/>
              <a:t>Banyo ve tuvalet bölmesi gibi manevra imkanı zor olan dar yerlerde sürme kapılar, menteşeli kapılar yerine tercih edilebilir.</a:t>
            </a:r>
          </a:p>
          <a:p>
            <a:pPr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C-  Katlanır kapılar</a:t>
            </a:r>
          </a:p>
          <a:p>
            <a:r>
              <a:rPr lang="tr-TR" sz="3200" dirty="0" smtClean="0"/>
              <a:t>Katlanabilir kapılar, yukarıdaki şekilde verilenlere uygun olmalıdır.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8700" y="260648"/>
            <a:ext cx="7200900" cy="864096"/>
          </a:xfrm>
        </p:spPr>
        <p:txBody>
          <a:bodyPr/>
          <a:lstStyle/>
          <a:p>
            <a:r>
              <a:rPr lang="tr-TR" dirty="0" smtClean="0"/>
              <a:t>Kapı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980728"/>
            <a:ext cx="8532440" cy="5805264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D-   Otomatik kapılar</a:t>
            </a:r>
          </a:p>
          <a:p>
            <a:pPr lvl="1">
              <a:buFont typeface="Wingdings" pitchFamily="2" charset="2"/>
              <a:buChar char="v"/>
            </a:pPr>
            <a:r>
              <a:rPr lang="tr-TR" sz="2000" dirty="0" smtClean="0"/>
              <a:t>Zemine yerleştirilen bir temas noktasının kumanda etti</a:t>
            </a:r>
            <a:r>
              <a:rPr lang="tr-TR" sz="1800" dirty="0" smtClean="0"/>
              <a:t>ğ</a:t>
            </a:r>
            <a:r>
              <a:rPr lang="tr-TR" sz="2000" dirty="0" smtClean="0"/>
              <a:t>i otomatik kapılar,görme engellilere kılavuzluk eden köpeklerin a</a:t>
            </a:r>
            <a:r>
              <a:rPr lang="tr-TR" sz="1800" dirty="0" smtClean="0"/>
              <a:t>ğ</a:t>
            </a:r>
            <a:r>
              <a:rPr lang="tr-TR" sz="2000" dirty="0" smtClean="0"/>
              <a:t>ırlı</a:t>
            </a:r>
            <a:r>
              <a:rPr lang="tr-TR" sz="1800" dirty="0" smtClean="0"/>
              <a:t>ğ</a:t>
            </a:r>
            <a:r>
              <a:rPr lang="tr-TR" sz="2000" dirty="0" smtClean="0"/>
              <a:t>ı</a:t>
            </a:r>
            <a:r>
              <a:rPr lang="tr-TR" sz="2400" dirty="0" smtClean="0"/>
              <a:t> </a:t>
            </a:r>
            <a:r>
              <a:rPr lang="tr-TR" sz="2000" dirty="0" smtClean="0"/>
              <a:t>(20 kg) ile harekete geçmelidir. </a:t>
            </a:r>
          </a:p>
          <a:p>
            <a:pPr lvl="1">
              <a:buFont typeface="Wingdings" pitchFamily="2" charset="2"/>
              <a:buChar char="v"/>
            </a:pPr>
            <a:r>
              <a:rPr lang="tr-TR" sz="2000" dirty="0" smtClean="0"/>
              <a:t>Fotoselli kapılar çocukları ve çok kısa boylu kişileri algılayabilmelidir.</a:t>
            </a:r>
          </a:p>
          <a:p>
            <a:pPr lvl="1">
              <a:buFont typeface="Wingdings" pitchFamily="2" charset="2"/>
              <a:buChar char="v"/>
            </a:pPr>
            <a:endParaRPr lang="tr-TR" sz="2400" dirty="0" smtClean="0"/>
          </a:p>
          <a:p>
            <a:pPr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E- Kumandalı kapılar</a:t>
            </a:r>
          </a:p>
          <a:p>
            <a:pPr lvl="1">
              <a:buFont typeface="Wingdings" pitchFamily="2" charset="2"/>
              <a:buChar char="v"/>
            </a:pPr>
            <a:r>
              <a:rPr lang="tr-TR" sz="2000" dirty="0" smtClean="0"/>
              <a:t>Kapı açılma alanının tekerlekli sandalyenin manevrasına olanak vermedi</a:t>
            </a:r>
            <a:r>
              <a:rPr lang="tr-TR" sz="1800" dirty="0" smtClean="0"/>
              <a:t>ğ</a:t>
            </a:r>
            <a:r>
              <a:rPr lang="tr-TR" sz="2000" dirty="0" smtClean="0"/>
              <a:t>i durumlarda ulaşılabilir ve güvenli konumda yerleştirilen bir kontrol dü</a:t>
            </a:r>
            <a:r>
              <a:rPr lang="tr-TR" sz="1600" dirty="0" smtClean="0"/>
              <a:t>ğ</a:t>
            </a:r>
            <a:r>
              <a:rPr lang="tr-TR" sz="2000" dirty="0" smtClean="0"/>
              <a:t>mesi ile kumanda edilebilen kapılar kullanılabilir. </a:t>
            </a:r>
          </a:p>
          <a:p>
            <a:pPr lvl="1">
              <a:buFont typeface="Wingdings" pitchFamily="2" charset="2"/>
              <a:buChar char="v"/>
            </a:pPr>
            <a:r>
              <a:rPr lang="tr-TR" sz="2000" dirty="0" smtClean="0"/>
              <a:t>Bu kapılar fotosel ile kendiliğinden kapanabilir özellikte olmalıdır.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3. Pencereler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tr-TR" sz="2800" dirty="0" smtClean="0"/>
          </a:p>
          <a:p>
            <a:pPr>
              <a:buFont typeface="Wingdings" pitchFamily="2" charset="2"/>
              <a:buChar char="v"/>
            </a:pPr>
            <a:r>
              <a:rPr lang="tr-TR" sz="2800" dirty="0" smtClean="0"/>
              <a:t>Pencereler</a:t>
            </a:r>
            <a:r>
              <a:rPr lang="tr-TR" sz="2800" dirty="0"/>
              <a:t>, görme </a:t>
            </a:r>
            <a:r>
              <a:rPr lang="tr-TR" sz="2800" dirty="0" smtClean="0"/>
              <a:t>bozuklu</a:t>
            </a:r>
            <a:r>
              <a:rPr lang="tr-TR" sz="2400" dirty="0" smtClean="0"/>
              <a:t>ğ</a:t>
            </a:r>
            <a:r>
              <a:rPr lang="tr-TR" sz="2800" dirty="0" smtClean="0"/>
              <a:t>u </a:t>
            </a:r>
            <a:r>
              <a:rPr lang="tr-TR" sz="2800" dirty="0"/>
              <a:t>olanlar için göz </a:t>
            </a:r>
            <a:r>
              <a:rPr lang="tr-TR" dirty="0" smtClean="0"/>
              <a:t>kamaştırıcı ışı</a:t>
            </a:r>
            <a:r>
              <a:rPr lang="tr-TR" sz="2400" dirty="0" smtClean="0"/>
              <a:t>ğ</a:t>
            </a:r>
            <a:r>
              <a:rPr lang="tr-TR" sz="2800" dirty="0" smtClean="0"/>
              <a:t>a </a:t>
            </a:r>
            <a:r>
              <a:rPr lang="tr-TR" sz="2800" dirty="0"/>
              <a:t>maruz kalmayacak </a:t>
            </a:r>
            <a:r>
              <a:rPr lang="tr-TR" sz="2800" dirty="0" smtClean="0"/>
              <a:t>şekilde planlanmalıdır</a:t>
            </a:r>
            <a:r>
              <a:rPr lang="tr-TR" sz="2800" dirty="0"/>
              <a:t>. </a:t>
            </a:r>
            <a:endParaRPr lang="tr-TR" sz="2800" dirty="0" smtClean="0"/>
          </a:p>
          <a:p>
            <a:pPr>
              <a:buFont typeface="Wingdings" pitchFamily="2" charset="2"/>
              <a:buChar char="v"/>
            </a:pPr>
            <a:endParaRPr lang="tr-TR" sz="2800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Az gören engellilerin cama çarpması söz konusu olabilece</a:t>
            </a:r>
            <a:r>
              <a:rPr lang="tr-TR" sz="2400" dirty="0" smtClean="0"/>
              <a:t>ğ</a:t>
            </a:r>
            <a:r>
              <a:rPr lang="tr-TR" dirty="0" smtClean="0"/>
              <a:t>inden, zarar görme ihtimalini azaltmak amacıyla pencerenin  altına  yüksekliği  en  az  15  cm-20  cm  olan  bir  parapet  (pencere  altı  duvar)  yapılmalıdır.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6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3. Pencereler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800" dirty="0" smtClean="0"/>
              <a:t>Tekerlekli </a:t>
            </a:r>
            <a:r>
              <a:rPr lang="tr-TR" sz="2800" dirty="0"/>
              <a:t>sandalye </a:t>
            </a:r>
            <a:r>
              <a:rPr lang="tr-TR" sz="2800" dirty="0" smtClean="0"/>
              <a:t>kullananların </a:t>
            </a:r>
            <a:r>
              <a:rPr lang="tr-TR" sz="2800" dirty="0"/>
              <a:t>pencereden </a:t>
            </a:r>
            <a:r>
              <a:rPr lang="tr-TR" sz="2800" dirty="0" smtClean="0"/>
              <a:t>rahatlıkla </a:t>
            </a:r>
            <a:r>
              <a:rPr lang="tr-TR" sz="2800" dirty="0"/>
              <a:t>görebilmeleri için parapet </a:t>
            </a:r>
            <a:r>
              <a:rPr lang="tr-TR" sz="2800" dirty="0" smtClean="0"/>
              <a:t>(küpeşte- dar çıkıntı) yerden </a:t>
            </a:r>
            <a:r>
              <a:rPr lang="tr-TR" sz="2800" dirty="0"/>
              <a:t>en fazla 80 </a:t>
            </a:r>
            <a:r>
              <a:rPr lang="tr-TR" sz="2800" dirty="0" smtClean="0"/>
              <a:t>cm yükseklikte olmalıdır</a:t>
            </a:r>
            <a:r>
              <a:rPr lang="tr-TR" sz="2800" dirty="0"/>
              <a:t>. </a:t>
            </a:r>
            <a:endParaRPr lang="tr-TR" sz="2800" dirty="0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Pencerelerin kolay açılıp kapanması için, İspanyoletler (kilit sistemi) yer seviyesinden 90 cm ile 1,1 m.’ </a:t>
            </a:r>
            <a:r>
              <a:rPr lang="tr-TR" dirty="0" err="1" smtClean="0"/>
              <a:t>lik</a:t>
            </a:r>
            <a:r>
              <a:rPr lang="tr-TR" dirty="0" smtClean="0"/>
              <a:t> bir alan içinde düzenlenmelidir. Pencerelerin açılıp kapanması için 22,2 N‘ dan daha fazla kuvvet gerektirmemelidir.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6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85100" cy="6192688"/>
          </a:xfrm>
        </p:spPr>
      </p:pic>
    </p:spTree>
    <p:extLst>
      <p:ext uri="{BB962C8B-B14F-4D97-AF65-F5344CB8AC3E}">
        <p14:creationId xmlns:p14="http://schemas.microsoft.com/office/powerpoint/2010/main" val="21675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Engelliler ile İlgili Yasal Mevzuat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204864"/>
            <a:ext cx="8352928" cy="3240360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2006/18</a:t>
            </a:r>
            <a:r>
              <a:rPr lang="tr-TR" sz="3200" dirty="0" smtClean="0"/>
              <a:t> sayılı </a:t>
            </a:r>
            <a:r>
              <a:rPr lang="tr-TR" sz="3200" dirty="0" smtClean="0">
                <a:solidFill>
                  <a:srgbClr val="FF0000"/>
                </a:solidFill>
              </a:rPr>
              <a:t>Başbakanlık</a:t>
            </a:r>
            <a:r>
              <a:rPr lang="tr-TR" sz="3200" dirty="0" smtClean="0"/>
              <a:t> </a:t>
            </a:r>
            <a:r>
              <a:rPr lang="tr-TR" sz="3200" dirty="0" smtClean="0">
                <a:solidFill>
                  <a:srgbClr val="FF0000"/>
                </a:solidFill>
              </a:rPr>
              <a:t>Genelgesi</a:t>
            </a:r>
            <a:r>
              <a:rPr lang="tr-TR" sz="3200" dirty="0" smtClean="0"/>
              <a:t>, erişilebilirlik / ulaşılabilirlik çalışmalarının </a:t>
            </a:r>
          </a:p>
          <a:p>
            <a:pPr algn="ctr"/>
            <a:endParaRPr lang="tr-TR" sz="3200" dirty="0" smtClean="0"/>
          </a:p>
          <a:p>
            <a:pPr algn="ctr"/>
            <a:r>
              <a:rPr lang="tr-TR" sz="3200" b="1" dirty="0" smtClean="0"/>
              <a:t>Türk Standartları Enstitüsü'nün hazırlayacağı standartlara göre yapılması gerektiğini belirtmektedir.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4. Yüzey dokusu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3368211"/>
          </a:xfrm>
        </p:spPr>
        <p:txBody>
          <a:bodyPr>
            <a:normAutofit/>
          </a:bodyPr>
          <a:lstStyle/>
          <a:p>
            <a:r>
              <a:rPr lang="tr-TR" sz="2800" dirty="0"/>
              <a:t>Zemin </a:t>
            </a:r>
            <a:r>
              <a:rPr lang="tr-TR" sz="2800" dirty="0" smtClean="0"/>
              <a:t>döşemesinin </a:t>
            </a:r>
            <a:r>
              <a:rPr lang="tr-TR" sz="2800" dirty="0"/>
              <a:t>yüzey özellikleri iç mekanlar kadar </a:t>
            </a:r>
            <a:r>
              <a:rPr lang="tr-TR" sz="2800" dirty="0" smtClean="0"/>
              <a:t>dış </a:t>
            </a:r>
            <a:r>
              <a:rPr lang="tr-TR" sz="2800" dirty="0"/>
              <a:t>mekanlar için de önem </a:t>
            </a:r>
            <a:r>
              <a:rPr lang="tr-TR" sz="2800" dirty="0" smtClean="0"/>
              <a:t>taşımaktadır</a:t>
            </a:r>
            <a:r>
              <a:rPr lang="tr-TR" sz="2800" dirty="0"/>
              <a:t>. </a:t>
            </a:r>
            <a:r>
              <a:rPr lang="tr-TR" sz="2800" dirty="0" smtClean="0"/>
              <a:t>Ulaşılabilir</a:t>
            </a:r>
            <a:r>
              <a:rPr lang="tr-TR" sz="2800" dirty="0"/>
              <a:t> </a:t>
            </a:r>
            <a:r>
              <a:rPr lang="tr-TR" sz="2800" dirty="0" smtClean="0"/>
              <a:t>güzergahların </a:t>
            </a:r>
            <a:r>
              <a:rPr lang="tr-TR" sz="2800" dirty="0"/>
              <a:t>yüzeyi </a:t>
            </a:r>
            <a:r>
              <a:rPr lang="tr-TR" sz="2800" dirty="0">
                <a:solidFill>
                  <a:srgbClr val="FF0000"/>
                </a:solidFill>
              </a:rPr>
              <a:t>tekerlekli sandalye kullanan veya güçlükle yürüyen insanlar için güvenli ve </a:t>
            </a:r>
            <a:r>
              <a:rPr lang="tr-TR" sz="2800" dirty="0" smtClean="0">
                <a:solidFill>
                  <a:srgbClr val="FF0000"/>
                </a:solidFill>
              </a:rPr>
              <a:t>kullanılabilir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nitelikte olmalıdır</a:t>
            </a:r>
            <a:r>
              <a:rPr lang="tr-TR" sz="2800" dirty="0">
                <a:solidFill>
                  <a:srgbClr val="FF0000"/>
                </a:solidFill>
              </a:rPr>
              <a:t>. </a:t>
            </a:r>
            <a:r>
              <a:rPr lang="tr-TR" sz="2800" dirty="0" smtClean="0"/>
              <a:t>Ulaşılabilir </a:t>
            </a:r>
            <a:r>
              <a:rPr lang="tr-TR" sz="2800" dirty="0"/>
              <a:t>güzergahlar </a:t>
            </a:r>
            <a:r>
              <a:rPr lang="tr-TR" sz="2800" dirty="0">
                <a:solidFill>
                  <a:srgbClr val="00B050"/>
                </a:solidFill>
              </a:rPr>
              <a:t>boyunca zemin ve </a:t>
            </a:r>
            <a:r>
              <a:rPr lang="tr-TR" sz="2800" dirty="0" smtClean="0">
                <a:solidFill>
                  <a:srgbClr val="00B050"/>
                </a:solidFill>
              </a:rPr>
              <a:t>döşeme </a:t>
            </a:r>
            <a:r>
              <a:rPr lang="tr-TR" sz="2800" dirty="0">
                <a:solidFill>
                  <a:srgbClr val="00B050"/>
                </a:solidFill>
              </a:rPr>
              <a:t>yüzeyleri sert, sabit, </a:t>
            </a:r>
            <a:r>
              <a:rPr lang="tr-TR" sz="2800" dirty="0" smtClean="0">
                <a:solidFill>
                  <a:srgbClr val="00B050"/>
                </a:solidFill>
              </a:rPr>
              <a:t>sağlam</a:t>
            </a:r>
            <a:r>
              <a:rPr lang="tr-TR" sz="2800" dirty="0">
                <a:solidFill>
                  <a:srgbClr val="00B050"/>
                </a:solidFill>
              </a:rPr>
              <a:t>, </a:t>
            </a:r>
            <a:r>
              <a:rPr lang="tr-TR" sz="2800" dirty="0" smtClean="0">
                <a:solidFill>
                  <a:srgbClr val="00B050"/>
                </a:solidFill>
              </a:rPr>
              <a:t>dayanıklı</a:t>
            </a:r>
            <a:r>
              <a:rPr lang="tr-TR" sz="2800" dirty="0">
                <a:solidFill>
                  <a:srgbClr val="00B050"/>
                </a:solidFill>
              </a:rPr>
              <a:t> </a:t>
            </a:r>
            <a:r>
              <a:rPr lang="tr-TR" sz="2800" dirty="0" smtClean="0">
                <a:solidFill>
                  <a:srgbClr val="00B050"/>
                </a:solidFill>
              </a:rPr>
              <a:t>ve </a:t>
            </a:r>
            <a:r>
              <a:rPr lang="tr-TR" sz="2800" dirty="0">
                <a:solidFill>
                  <a:srgbClr val="00B050"/>
                </a:solidFill>
              </a:rPr>
              <a:t>kaymayan özellikte </a:t>
            </a:r>
            <a:r>
              <a:rPr lang="tr-TR" sz="2800" dirty="0" smtClean="0">
                <a:solidFill>
                  <a:srgbClr val="00B050"/>
                </a:solidFill>
              </a:rPr>
              <a:t>olmalıdır</a:t>
            </a:r>
            <a:r>
              <a:rPr lang="tr-TR" sz="28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365104"/>
            <a:ext cx="8352928" cy="24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Halı kullanılıyorsa :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endParaRPr lang="tr-TR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7030A0"/>
                </a:solidFill>
              </a:rPr>
              <a:t>Güvenli </a:t>
            </a:r>
            <a:r>
              <a:rPr lang="tr-TR" dirty="0">
                <a:solidFill>
                  <a:srgbClr val="7030A0"/>
                </a:solidFill>
              </a:rPr>
              <a:t>biçimde yere sabitlenmelidir. </a:t>
            </a:r>
            <a:endParaRPr lang="tr-TR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7030A0"/>
                </a:solidFill>
              </a:rPr>
              <a:t>Doku </a:t>
            </a:r>
            <a:r>
              <a:rPr lang="tr-TR" dirty="0">
                <a:solidFill>
                  <a:srgbClr val="7030A0"/>
                </a:solidFill>
              </a:rPr>
              <a:t>ve dokuma yönü </a:t>
            </a:r>
            <a:r>
              <a:rPr lang="tr-TR" b="1" dirty="0">
                <a:solidFill>
                  <a:srgbClr val="7030A0"/>
                </a:solidFill>
              </a:rPr>
              <a:t>tekerlekli sandalyenin </a:t>
            </a:r>
            <a:r>
              <a:rPr lang="tr-TR" dirty="0" smtClean="0">
                <a:solidFill>
                  <a:srgbClr val="7030A0"/>
                </a:solidFill>
              </a:rPr>
              <a:t>ve </a:t>
            </a:r>
            <a:r>
              <a:rPr lang="tr-TR" b="1" dirty="0" smtClean="0">
                <a:solidFill>
                  <a:srgbClr val="7030A0"/>
                </a:solidFill>
              </a:rPr>
              <a:t>Görme </a:t>
            </a:r>
            <a:r>
              <a:rPr lang="tr-TR" b="1" dirty="0">
                <a:solidFill>
                  <a:srgbClr val="7030A0"/>
                </a:solidFill>
              </a:rPr>
              <a:t>engellilerin </a:t>
            </a:r>
            <a:r>
              <a:rPr lang="tr-TR" dirty="0">
                <a:solidFill>
                  <a:srgbClr val="7030A0"/>
                </a:solidFill>
              </a:rPr>
              <a:t>hareketine engel olmayacak </a:t>
            </a:r>
            <a:r>
              <a:rPr lang="tr-TR" dirty="0" smtClean="0">
                <a:solidFill>
                  <a:srgbClr val="7030A0"/>
                </a:solidFill>
              </a:rPr>
              <a:t>şekilde </a:t>
            </a:r>
            <a:r>
              <a:rPr lang="tr-TR" dirty="0">
                <a:solidFill>
                  <a:srgbClr val="7030A0"/>
                </a:solidFill>
              </a:rPr>
              <a:t>düzenlenmelidir. </a:t>
            </a:r>
            <a:endParaRPr lang="tr-TR" dirty="0" smtClean="0">
              <a:solidFill>
                <a:srgbClr val="7030A0"/>
              </a:solidFill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7030A0"/>
                </a:solidFill>
              </a:rPr>
              <a:t>Halı kalınlı</a:t>
            </a:r>
            <a:r>
              <a:rPr lang="tr-TR" sz="2000" dirty="0" smtClean="0">
                <a:solidFill>
                  <a:srgbClr val="7030A0"/>
                </a:solidFill>
              </a:rPr>
              <a:t>ğ</a:t>
            </a:r>
            <a:r>
              <a:rPr lang="tr-TR" dirty="0" smtClean="0">
                <a:solidFill>
                  <a:srgbClr val="7030A0"/>
                </a:solidFill>
              </a:rPr>
              <a:t>ı 1,3 cm’ </a:t>
            </a:r>
            <a:r>
              <a:rPr lang="tr-TR" dirty="0" err="1" smtClean="0">
                <a:solidFill>
                  <a:srgbClr val="7030A0"/>
                </a:solidFill>
              </a:rPr>
              <a:t>yi</a:t>
            </a:r>
            <a:r>
              <a:rPr lang="tr-TR" dirty="0" smtClean="0">
                <a:solidFill>
                  <a:srgbClr val="7030A0"/>
                </a:solidFill>
              </a:rPr>
              <a:t> geçmemelidir.</a:t>
            </a: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7030A0"/>
                </a:solidFill>
              </a:rPr>
              <a:t>Zemindeki ses yansıtıcı yüzeyler, görme engellilerin yön bulmalarına yardımcı olmaktadır. Gerektiğinde, gürültü ve titreşim yalıtımına uygun yer kaplaması kullanılmalıdır </a:t>
            </a:r>
          </a:p>
          <a:p>
            <a:pPr>
              <a:buFont typeface="Wingdings" pitchFamily="2" charset="2"/>
              <a:buChar char="v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4790237"/>
            <a:ext cx="7313240" cy="20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8700" y="548680"/>
            <a:ext cx="7200900" cy="72008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5. merdivenler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484784"/>
            <a:ext cx="8424936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b="1" u="sng" dirty="0" smtClean="0">
                <a:solidFill>
                  <a:srgbClr val="C00000"/>
                </a:solidFill>
              </a:rPr>
              <a:t>Dış </a:t>
            </a:r>
            <a:r>
              <a:rPr lang="tr-TR" sz="2800" b="1" u="sng" dirty="0">
                <a:solidFill>
                  <a:srgbClr val="C00000"/>
                </a:solidFill>
              </a:rPr>
              <a:t>mekân merdiven; </a:t>
            </a:r>
            <a:endParaRPr lang="tr-TR" sz="2800" b="1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3200" dirty="0" smtClean="0"/>
              <a:t>Küpeşte </a:t>
            </a:r>
            <a:r>
              <a:rPr lang="tr-TR" sz="3200" dirty="0"/>
              <a:t>ve </a:t>
            </a:r>
            <a:r>
              <a:rPr lang="tr-TR" sz="3200" dirty="0" smtClean="0"/>
              <a:t>korkuluklarının merdivenlerin </a:t>
            </a:r>
            <a:r>
              <a:rPr lang="tr-TR" sz="3200" dirty="0"/>
              <a:t>son </a:t>
            </a:r>
            <a:r>
              <a:rPr lang="tr-TR" sz="3200" dirty="0" smtClean="0"/>
              <a:t>basama</a:t>
            </a:r>
            <a:r>
              <a:rPr lang="tr-TR" sz="2800" dirty="0" smtClean="0"/>
              <a:t>ğ</a:t>
            </a:r>
            <a:r>
              <a:rPr lang="tr-TR" sz="3200" dirty="0" smtClean="0"/>
              <a:t>ından </a:t>
            </a:r>
            <a:r>
              <a:rPr lang="tr-TR" sz="3200" dirty="0"/>
              <a:t>sonra en az 45 cm daha uzun olarak düzenlenmelidir. </a:t>
            </a:r>
            <a:endParaRPr lang="tr-TR" sz="3200" dirty="0" smtClean="0"/>
          </a:p>
          <a:p>
            <a:pPr>
              <a:buFont typeface="Wingdings" pitchFamily="2" charset="2"/>
              <a:buChar char="v"/>
            </a:pPr>
            <a:r>
              <a:rPr lang="tr-TR" sz="3200" dirty="0" smtClean="0"/>
              <a:t>Küpeşte ve </a:t>
            </a:r>
            <a:r>
              <a:rPr lang="tr-TR" sz="3200" dirty="0"/>
              <a:t>korkuluklar merdiven yüzeyinden 80-90 cm yükseklikte </a:t>
            </a:r>
            <a:r>
              <a:rPr lang="tr-TR" sz="3200" dirty="0" smtClean="0"/>
              <a:t>olmalıdır</a:t>
            </a:r>
            <a:r>
              <a:rPr lang="tr-TR" sz="3200" dirty="0"/>
              <a:t>. </a:t>
            </a:r>
            <a:endParaRPr lang="tr-TR" sz="3200" dirty="0" smtClean="0"/>
          </a:p>
          <a:p>
            <a:pPr>
              <a:buFont typeface="Wingdings" pitchFamily="2" charset="2"/>
              <a:buChar char="v"/>
            </a:pPr>
            <a:r>
              <a:rPr lang="tr-TR" sz="3200" dirty="0" smtClean="0"/>
              <a:t>İki tarafa da  korkuluk </a:t>
            </a:r>
            <a:r>
              <a:rPr lang="tr-TR" sz="3200" dirty="0"/>
              <a:t>düzenlemesi </a:t>
            </a:r>
            <a:r>
              <a:rPr lang="tr-TR" sz="3200" dirty="0" smtClean="0"/>
              <a:t>yapılmalı</a:t>
            </a:r>
          </a:p>
          <a:p>
            <a:pPr>
              <a:buFont typeface="Wingdings" pitchFamily="2" charset="2"/>
              <a:buChar char="v"/>
            </a:pPr>
            <a:r>
              <a:rPr lang="tr-TR" sz="3200" dirty="0" smtClean="0"/>
              <a:t>Her </a:t>
            </a:r>
            <a:r>
              <a:rPr lang="tr-TR" sz="3200" dirty="0"/>
              <a:t>bir korkuluk ve </a:t>
            </a:r>
            <a:r>
              <a:rPr lang="tr-TR" sz="3200" dirty="0" smtClean="0"/>
              <a:t>küpeşte arası </a:t>
            </a:r>
            <a:r>
              <a:rPr lang="tr-TR" sz="3200" dirty="0"/>
              <a:t>en fazla 1,8 m olarak düzenlenmelidir</a:t>
            </a:r>
            <a:r>
              <a:rPr lang="tr-TR" sz="3200" dirty="0" smtClean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48540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8700" y="620688"/>
            <a:ext cx="72009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5. merdivenler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628800"/>
            <a:ext cx="8424936" cy="5544616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tr-TR" sz="2800" dirty="0" smtClean="0"/>
              <a:t>Su </a:t>
            </a:r>
            <a:r>
              <a:rPr lang="tr-TR" sz="2800" dirty="0"/>
              <a:t>tahliye </a:t>
            </a:r>
            <a:r>
              <a:rPr lang="tr-TR" sz="2800" dirty="0" smtClean="0"/>
              <a:t>olukları, dış </a:t>
            </a:r>
            <a:r>
              <a:rPr lang="tr-TR" sz="2800" dirty="0"/>
              <a:t>mekân merdivenlerinde, merdivenlerin </a:t>
            </a:r>
            <a:r>
              <a:rPr lang="tr-TR" sz="2800" dirty="0" smtClean="0"/>
              <a:t>yanlarında bulunmalıdır</a:t>
            </a:r>
            <a:r>
              <a:rPr lang="tr-TR" sz="2800" dirty="0"/>
              <a:t>. Merdiven </a:t>
            </a:r>
            <a:r>
              <a:rPr lang="tr-TR" sz="2800" dirty="0" smtClean="0"/>
              <a:t>başlangıcı ve sonlarında </a:t>
            </a:r>
            <a:r>
              <a:rPr lang="tr-TR" sz="2800" dirty="0"/>
              <a:t>1,2 m </a:t>
            </a:r>
            <a:r>
              <a:rPr lang="tr-TR" sz="2800" dirty="0" smtClean="0"/>
              <a:t>uzunluğunda </a:t>
            </a:r>
            <a:r>
              <a:rPr lang="tr-TR" sz="2800" dirty="0"/>
              <a:t>duyumsanabilir yüzey </a:t>
            </a:r>
            <a:r>
              <a:rPr lang="tr-TR" sz="2800" dirty="0" smtClean="0"/>
              <a:t>kaplaması </a:t>
            </a:r>
            <a:r>
              <a:rPr lang="tr-TR" sz="2800" dirty="0"/>
              <a:t>ile merdiven </a:t>
            </a:r>
            <a:r>
              <a:rPr lang="tr-TR" sz="2800" dirty="0" smtClean="0"/>
              <a:t>işaretlenmelidir </a:t>
            </a:r>
            <a:r>
              <a:rPr lang="tr-TR" sz="2800" dirty="0"/>
              <a:t>(TS 12576)</a:t>
            </a:r>
          </a:p>
        </p:txBody>
      </p:sp>
      <p:pic>
        <p:nvPicPr>
          <p:cNvPr id="4" name="3 Resim" descr="Hissedilebilir_Yuzey_Uygulama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4000504"/>
            <a:ext cx="6143636" cy="28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14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8306538" cy="6120681"/>
          </a:xfrm>
        </p:spPr>
      </p:pic>
    </p:spTree>
    <p:extLst>
      <p:ext uri="{BB962C8B-B14F-4D97-AF65-F5344CB8AC3E}">
        <p14:creationId xmlns:p14="http://schemas.microsoft.com/office/powerpoint/2010/main" val="14621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5. merdivenler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8978" y="849686"/>
            <a:ext cx="8253502" cy="2722190"/>
          </a:xfrm>
        </p:spPr>
        <p:txBody>
          <a:bodyPr>
            <a:noAutofit/>
          </a:bodyPr>
          <a:lstStyle/>
          <a:p>
            <a:r>
              <a:rPr lang="tr-TR" sz="2800" dirty="0"/>
              <a:t>Merdivenlerin bir </a:t>
            </a:r>
            <a:r>
              <a:rPr lang="tr-TR" sz="2800" dirty="0" smtClean="0"/>
              <a:t>çıkış </a:t>
            </a:r>
            <a:r>
              <a:rPr lang="tr-TR" sz="2800" dirty="0"/>
              <a:t>kolunun 1,8 m üzerinde bir </a:t>
            </a:r>
            <a:r>
              <a:rPr lang="tr-TR" sz="2800" dirty="0" smtClean="0"/>
              <a:t>yüksekli</a:t>
            </a:r>
            <a:r>
              <a:rPr lang="tr-TR" sz="2400" dirty="0" smtClean="0"/>
              <a:t>ğ</a:t>
            </a:r>
            <a:r>
              <a:rPr lang="tr-TR" sz="2800" dirty="0" smtClean="0"/>
              <a:t>e erişmesinden </a:t>
            </a:r>
            <a:r>
              <a:rPr lang="tr-TR" sz="2800" dirty="0"/>
              <a:t>sonra en az 2 m </a:t>
            </a:r>
            <a:r>
              <a:rPr lang="tr-TR" sz="2800" dirty="0" smtClean="0"/>
              <a:t>uzunluğunda</a:t>
            </a:r>
            <a:r>
              <a:rPr lang="tr-TR" sz="2800" dirty="0"/>
              <a:t> </a:t>
            </a:r>
            <a:r>
              <a:rPr lang="tr-TR" sz="2800" dirty="0" smtClean="0"/>
              <a:t>bir sahanlıkla tırmanışa </a:t>
            </a:r>
            <a:r>
              <a:rPr lang="tr-TR" sz="2800" dirty="0"/>
              <a:t>ara verilmeli ve </a:t>
            </a:r>
            <a:r>
              <a:rPr lang="tr-TR" sz="2800" dirty="0" smtClean="0"/>
              <a:t>sahanlıklarda </a:t>
            </a:r>
            <a:r>
              <a:rPr lang="tr-TR" sz="2800" dirty="0"/>
              <a:t>yön </a:t>
            </a:r>
            <a:r>
              <a:rPr lang="tr-TR" sz="2800" dirty="0" smtClean="0"/>
              <a:t>değişimi </a:t>
            </a:r>
            <a:r>
              <a:rPr lang="tr-TR" sz="2800" dirty="0"/>
              <a:t>söz konusu ise </a:t>
            </a:r>
            <a:r>
              <a:rPr lang="tr-TR" sz="2800" dirty="0" smtClean="0"/>
              <a:t>     1,8 </a:t>
            </a:r>
            <a:r>
              <a:rPr lang="tr-TR" sz="2800" dirty="0"/>
              <a:t>m x1,8 m </a:t>
            </a:r>
            <a:r>
              <a:rPr lang="tr-TR" sz="2800" dirty="0" smtClean="0"/>
              <a:t>boyutlarında</a:t>
            </a:r>
            <a:r>
              <a:rPr lang="tr-TR" sz="2800" dirty="0"/>
              <a:t> </a:t>
            </a:r>
            <a:r>
              <a:rPr lang="tr-TR" sz="2800" dirty="0" smtClean="0"/>
              <a:t>alan bırakılmalıdır </a:t>
            </a:r>
            <a:r>
              <a:rPr lang="tr-TR" sz="2800" dirty="0"/>
              <a:t>(TS 12576).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8136904" cy="32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-16"/>
            <a:ext cx="7498080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6. Merdiven asansörü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>
              <a:buFont typeface="Wingdings" pitchFamily="2" charset="2"/>
              <a:buChar char="v"/>
            </a:pPr>
            <a:endParaRPr lang="tr-TR" dirty="0" smtClean="0"/>
          </a:p>
          <a:p>
            <a:pPr lvl="1">
              <a:buFont typeface="Wingdings" pitchFamily="2" charset="2"/>
              <a:buChar char="v"/>
            </a:pPr>
            <a:r>
              <a:rPr lang="tr-TR" dirty="0" smtClean="0"/>
              <a:t>Binalara merdiven ve asansörlerin dışında merdiven basamakları üzerinde yer alan merdiven asansörü denilen bir sistem kurulabilir. </a:t>
            </a:r>
          </a:p>
        </p:txBody>
      </p:sp>
      <p:pic>
        <p:nvPicPr>
          <p:cNvPr id="5" name="4 İçerik Yer Tutucusu" descr="asansö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256" r="21155"/>
          <a:stretch>
            <a:fillRect/>
          </a:stretch>
        </p:blipFill>
        <p:spPr>
          <a:xfrm>
            <a:off x="5143504" y="1714489"/>
            <a:ext cx="3960000" cy="4030747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-16"/>
            <a:ext cx="7498080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6. Merdiven asansörü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tr-TR" dirty="0" smtClean="0"/>
              <a:t>Merdiven asansörünün aşa</a:t>
            </a:r>
            <a:r>
              <a:rPr lang="tr-TR" sz="2000" dirty="0" smtClean="0"/>
              <a:t>ğ</a:t>
            </a:r>
            <a:r>
              <a:rPr lang="tr-TR" dirty="0" smtClean="0"/>
              <a:t>ı-yukarı do</a:t>
            </a:r>
            <a:r>
              <a:rPr lang="tr-TR" sz="2000" dirty="0" smtClean="0"/>
              <a:t>ğ</a:t>
            </a:r>
            <a:r>
              <a:rPr lang="tr-TR" dirty="0" smtClean="0"/>
              <a:t>ru hareketi küçük bir elektrikli motor, zincir veya güçlü bir halat yardımıyla sa</a:t>
            </a:r>
            <a:r>
              <a:rPr lang="tr-TR" sz="2400" dirty="0" smtClean="0"/>
              <a:t>ğ</a:t>
            </a:r>
            <a:r>
              <a:rPr lang="tr-TR" dirty="0" smtClean="0"/>
              <a:t>lanabilir. Kullanımda dikkat edilecek husus, yer seçimi, başlangıç ve bitiş noktalarının belirlenmesi olmalıdır (TS 9111).</a:t>
            </a:r>
            <a:endParaRPr lang="tr-TR" dirty="0"/>
          </a:p>
        </p:txBody>
      </p:sp>
      <p:pic>
        <p:nvPicPr>
          <p:cNvPr id="7" name="6 İçerik Yer Tutucusu" descr="Rpsp-merdiven-asansör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341562"/>
            <a:ext cx="3657600" cy="302895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cngz\Desktop\engelliler-icin-evrensel-standartlar-kilavuzu-page-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19405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7. Koridorlar ve holler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04928" y="836712"/>
            <a:ext cx="7467600" cy="563724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Bina içindeki koridorların engelsiz net açıklığı en az 90 cm, yerden net yüksekliği ise en az 2,2 m olmalıdır. Bu alan içinde yatay veya düşey bir engel bulunmamalıdır</a:t>
            </a:r>
            <a:endParaRPr lang="tr-TR" sz="2800" dirty="0"/>
          </a:p>
        </p:txBody>
      </p:sp>
      <p:pic>
        <p:nvPicPr>
          <p:cNvPr id="3074" name="Picture 2" descr="C:\Users\cngz\Desktop\engelliler-icin-evrensel-standartlar-kilavuzu-page-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07879"/>
            <a:ext cx="8352928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Engelliler ile İlgili Yasal Mevzuat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352928" cy="4752528"/>
          </a:xfrm>
        </p:spPr>
        <p:txBody>
          <a:bodyPr>
            <a:noAutofit/>
          </a:bodyPr>
          <a:lstStyle/>
          <a:p>
            <a:r>
              <a:rPr lang="tr-TR" sz="2800" u="sng" dirty="0" smtClean="0">
                <a:solidFill>
                  <a:srgbClr val="FF0000"/>
                </a:solidFill>
              </a:rPr>
              <a:t>İmar Kanunu'nun Ek 1. Maddesi'nde de aynı </a:t>
            </a:r>
            <a:r>
              <a:rPr lang="tr-TR" sz="3200" u="sng" dirty="0" smtClean="0">
                <a:solidFill>
                  <a:srgbClr val="FF0000"/>
                </a:solidFill>
              </a:rPr>
              <a:t>zorunlulu</a:t>
            </a:r>
            <a:r>
              <a:rPr lang="tr-TR" sz="2800" u="sng" dirty="0" smtClean="0">
                <a:solidFill>
                  <a:srgbClr val="FF0000"/>
                </a:solidFill>
              </a:rPr>
              <a:t>ğ</a:t>
            </a:r>
            <a:r>
              <a:rPr lang="tr-TR" sz="3200" u="sng" dirty="0" smtClean="0">
                <a:solidFill>
                  <a:srgbClr val="FF0000"/>
                </a:solidFill>
              </a:rPr>
              <a:t>u</a:t>
            </a:r>
            <a:r>
              <a:rPr lang="tr-TR" sz="2800" u="sng" dirty="0" smtClean="0">
                <a:solidFill>
                  <a:srgbClr val="FF0000"/>
                </a:solidFill>
              </a:rPr>
              <a:t> yinelemektedir.</a:t>
            </a:r>
          </a:p>
          <a:p>
            <a:endParaRPr lang="tr-TR" sz="2800" dirty="0" smtClean="0"/>
          </a:p>
          <a:p>
            <a:pPr marL="0" indent="0">
              <a:buNone/>
            </a:pPr>
            <a:r>
              <a:rPr lang="tr-TR" sz="2800" b="1" i="1" dirty="0" smtClean="0"/>
              <a:t>	Ek Madde-1:</a:t>
            </a:r>
            <a:r>
              <a:rPr lang="tr-TR" sz="2800" i="1" dirty="0" smtClean="0"/>
              <a:t> </a:t>
            </a:r>
            <a:r>
              <a:rPr lang="tr-TR" sz="2800" b="1" i="1" dirty="0" smtClean="0"/>
              <a:t>'Fiziksel çevrenin özürlüler için ulaşılabilir ve yaşanılabilir kılınması için, imar planları ile kentsel, sosyal, teknik altyapı alanlarında, Türk Standartları Enstitüsünün ilgili standardına uyulması zorunludur.'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6583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7. Koridorlar ve holler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yükseklik hol üzerinde bulunan merdiven altları için de sağlanmalıdır.</a:t>
            </a:r>
            <a:endParaRPr lang="tr-TR" dirty="0"/>
          </a:p>
        </p:txBody>
      </p:sp>
      <p:pic>
        <p:nvPicPr>
          <p:cNvPr id="4098" name="Picture 2" descr="C:\Users\cngz\Desktop\engelliler-icin-evrensel-standartlar-kilavuzu-page-10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8064896" cy="4494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83698" y="332656"/>
            <a:ext cx="7200900" cy="14859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7. Koridorlar ve holler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196752"/>
            <a:ext cx="8532440" cy="1152128"/>
          </a:xfrm>
        </p:spPr>
        <p:txBody>
          <a:bodyPr>
            <a:noAutofit/>
          </a:bodyPr>
          <a:lstStyle/>
          <a:p>
            <a:r>
              <a:rPr lang="tr-TR" sz="3200" dirty="0" smtClean="0"/>
              <a:t>Koridor genişliklerine ba</a:t>
            </a:r>
            <a:r>
              <a:rPr lang="tr-TR" sz="2800" dirty="0" smtClean="0"/>
              <a:t>ğ</a:t>
            </a:r>
            <a:r>
              <a:rPr lang="tr-TR" sz="3200" dirty="0" smtClean="0"/>
              <a:t>lı olarak dönüş (manevra) şekilleri örnekleri aşa</a:t>
            </a:r>
            <a:r>
              <a:rPr lang="tr-TR" sz="2800" dirty="0" smtClean="0"/>
              <a:t>ğ</a:t>
            </a:r>
            <a:r>
              <a:rPr lang="tr-TR" sz="3200" dirty="0" smtClean="0"/>
              <a:t>ıda verilmiştir.</a:t>
            </a:r>
            <a:endParaRPr lang="tr-TR" sz="3200" dirty="0"/>
          </a:p>
        </p:txBody>
      </p:sp>
      <p:pic>
        <p:nvPicPr>
          <p:cNvPr id="5122" name="Picture 2" descr="C:\Users\cngz\Desktop\engelliler-icin-evrensel-standartlar-kilavuzu-page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813690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8. Tuvaletler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484784"/>
            <a:ext cx="8352928" cy="52565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İşhanı,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büro,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çarşı,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pasaj,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ma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ğ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aza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gibi binalarla, otel ve benzerlerinde en çok 25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kişiye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; 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sinema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, tiyatro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gibi umumi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binalarda ise en çok 50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kişiye</a:t>
            </a:r>
          </a:p>
          <a:p>
            <a:pPr algn="ctr">
              <a:buNone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az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1 kadın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ve 1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erkek</a:t>
            </a:r>
          </a:p>
          <a:p>
            <a:pPr algn="ctr">
              <a:buNone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 ve</a:t>
            </a:r>
          </a:p>
          <a:p>
            <a:pPr algn="ctr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ngelliler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için de en az 1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kadın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, 1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erkek olmak üzere</a:t>
            </a:r>
          </a:p>
          <a:p>
            <a:pPr algn="ctr">
              <a:buNone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 standardına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uygun tuvalet, pisuar ve lavabo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yapılması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gereklidir.</a:t>
            </a:r>
          </a:p>
        </p:txBody>
      </p:sp>
    </p:spTree>
    <p:extLst>
      <p:ext uri="{BB962C8B-B14F-4D97-AF65-F5344CB8AC3E}">
        <p14:creationId xmlns:p14="http://schemas.microsoft.com/office/powerpoint/2010/main" val="30000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352928" cy="6461274"/>
          </a:xfrm>
        </p:spPr>
      </p:pic>
    </p:spTree>
    <p:extLst>
      <p:ext uri="{BB962C8B-B14F-4D97-AF65-F5344CB8AC3E}">
        <p14:creationId xmlns:p14="http://schemas.microsoft.com/office/powerpoint/2010/main" val="10064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5800"/>
            <a:ext cx="7643192" cy="5554217"/>
          </a:xfrm>
        </p:spPr>
      </p:pic>
    </p:spTree>
    <p:extLst>
      <p:ext uri="{BB962C8B-B14F-4D97-AF65-F5344CB8AC3E}">
        <p14:creationId xmlns:p14="http://schemas.microsoft.com/office/powerpoint/2010/main" val="41451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8. Tuvaletler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340768"/>
            <a:ext cx="8424936" cy="532859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Tuvalet kabinleri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ulaşılabilir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bir güzergâhta yer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almalıdır.</a:t>
            </a:r>
          </a:p>
          <a:p>
            <a:pPr lvl="1">
              <a:buFont typeface="Wingdings" pitchFamily="2" charset="2"/>
              <a:buChar char="v"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En az 1,5 m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genişliğindeki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standart bir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tuvalet kabininin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net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derinliği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klozet duvara monte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edilmiş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ise 1,42 m, yere monte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edilmiş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ise 1,5 m.den az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olmamalıdır.</a:t>
            </a:r>
          </a:p>
          <a:p>
            <a:pPr lvl="1">
              <a:buFont typeface="Wingdings" pitchFamily="2" charset="2"/>
              <a:buChar char="v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Işık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kontrol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düğmeleri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tuvalet kabinlerinin içinde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olmalı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veya biri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girdiğinde ışık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otomatik olarak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yanmalıdır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763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8. Tuvaletler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42984"/>
            <a:ext cx="3960440" cy="5651392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tr-TR" sz="2800" dirty="0"/>
              <a:t>Klozetlerin oturma yerinin yerden </a:t>
            </a:r>
            <a:r>
              <a:rPr lang="tr-TR" sz="2800" dirty="0" smtClean="0"/>
              <a:t>yüksekliği </a:t>
            </a:r>
            <a:r>
              <a:rPr lang="tr-TR" sz="2800" dirty="0">
                <a:solidFill>
                  <a:srgbClr val="C00000"/>
                </a:solidFill>
              </a:rPr>
              <a:t>43 cm ile 48 cm </a:t>
            </a:r>
            <a:r>
              <a:rPr lang="tr-TR" sz="2800" dirty="0" smtClean="0">
                <a:solidFill>
                  <a:srgbClr val="C00000"/>
                </a:solidFill>
              </a:rPr>
              <a:t>arasında </a:t>
            </a:r>
            <a:r>
              <a:rPr lang="tr-TR" sz="2800" dirty="0" smtClean="0"/>
              <a:t>olmalıdır</a:t>
            </a:r>
            <a:r>
              <a:rPr lang="tr-TR" sz="2800" dirty="0"/>
              <a:t>. </a:t>
            </a:r>
            <a:endParaRPr lang="tr-TR" sz="2800" dirty="0" smtClean="0"/>
          </a:p>
          <a:p>
            <a:pPr lvl="1">
              <a:buNone/>
            </a:pPr>
            <a:r>
              <a:rPr lang="tr-TR" sz="2800" dirty="0" smtClean="0"/>
              <a:t>Oturma yüksekliğinin ayarlanabilmesi </a:t>
            </a:r>
            <a:r>
              <a:rPr lang="tr-TR" sz="2800" dirty="0"/>
              <a:t>için klozetin adaptör </a:t>
            </a:r>
            <a:r>
              <a:rPr lang="tr-TR" sz="2800" dirty="0" smtClean="0"/>
              <a:t>takılabilir </a:t>
            </a:r>
            <a:r>
              <a:rPr lang="tr-TR" sz="2800" dirty="0"/>
              <a:t>tipte </a:t>
            </a:r>
            <a:r>
              <a:rPr lang="tr-TR" sz="2800" dirty="0" smtClean="0"/>
              <a:t>olması </a:t>
            </a:r>
            <a:r>
              <a:rPr lang="tr-TR" sz="2800" dirty="0"/>
              <a:t>tavsiye edilir.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060848"/>
            <a:ext cx="3964430" cy="35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91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8. Tuvaletler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tr-TR" sz="2600" dirty="0" smtClean="0"/>
              <a:t>Kamu kullanımına açık </a:t>
            </a:r>
            <a:r>
              <a:rPr lang="tr-TR" sz="2600" dirty="0"/>
              <a:t>engelli tuvaletlerinde acil durum </a:t>
            </a:r>
            <a:r>
              <a:rPr lang="tr-TR" sz="2600" dirty="0" smtClean="0"/>
              <a:t>ça</a:t>
            </a:r>
            <a:r>
              <a:rPr lang="tr-TR" sz="2800" dirty="0" smtClean="0"/>
              <a:t>ğ</a:t>
            </a:r>
            <a:r>
              <a:rPr lang="tr-TR" sz="2600" dirty="0" smtClean="0"/>
              <a:t>rı aparatı, </a:t>
            </a:r>
            <a:r>
              <a:rPr lang="tr-TR" sz="2600" dirty="0"/>
              <a:t>klozetten ve yere </a:t>
            </a:r>
            <a:r>
              <a:rPr lang="tr-TR" sz="2600" dirty="0" smtClean="0"/>
              <a:t>düşüldü</a:t>
            </a:r>
            <a:r>
              <a:rPr lang="tr-TR" dirty="0" smtClean="0"/>
              <a:t>ğ</a:t>
            </a:r>
            <a:r>
              <a:rPr lang="tr-TR" sz="2600" dirty="0" smtClean="0"/>
              <a:t>ünde yetişilebilecek şekilde</a:t>
            </a:r>
            <a:r>
              <a:rPr lang="tr-TR" sz="2600" dirty="0"/>
              <a:t>, iple çekilerek </a:t>
            </a:r>
            <a:r>
              <a:rPr lang="tr-TR" sz="2600" dirty="0" smtClean="0"/>
              <a:t>çalıştırılabilir </a:t>
            </a:r>
            <a:r>
              <a:rPr lang="tr-TR" sz="2600" dirty="0"/>
              <a:t>özellikte </a:t>
            </a:r>
            <a:r>
              <a:rPr lang="tr-TR" sz="2600" dirty="0" smtClean="0"/>
              <a:t>olmalıdır</a:t>
            </a:r>
            <a:r>
              <a:rPr lang="tr-TR" sz="2600" dirty="0"/>
              <a:t>.</a:t>
            </a:r>
          </a:p>
        </p:txBody>
      </p:sp>
      <p:pic>
        <p:nvPicPr>
          <p:cNvPr id="5" name="4 İçerik Yer Tutucusu" descr="depositphotos_143600053-stock-photo-an-disabled-toil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5514"/>
          <a:stretch>
            <a:fillRect/>
          </a:stretch>
        </p:blipFill>
        <p:spPr>
          <a:xfrm>
            <a:off x="5072066" y="2000240"/>
            <a:ext cx="4071934" cy="3143272"/>
          </a:xfrm>
        </p:spPr>
      </p:pic>
    </p:spTree>
    <p:extLst>
      <p:ext uri="{BB962C8B-B14F-4D97-AF65-F5344CB8AC3E}">
        <p14:creationId xmlns:p14="http://schemas.microsoft.com/office/powerpoint/2010/main" val="13074710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9. Lavabolar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976834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v"/>
            </a:pPr>
            <a:r>
              <a:rPr lang="tr-TR" dirty="0" smtClean="0"/>
              <a:t>Ayaklı </a:t>
            </a:r>
            <a:r>
              <a:rPr lang="tr-TR" dirty="0"/>
              <a:t>lavabolar </a:t>
            </a:r>
            <a:r>
              <a:rPr lang="tr-TR" dirty="0" smtClean="0"/>
              <a:t>kullanılmamalı, </a:t>
            </a:r>
          </a:p>
          <a:p>
            <a:pPr lvl="1">
              <a:buFont typeface="Wingdings" pitchFamily="2" charset="2"/>
              <a:buChar char="v"/>
            </a:pPr>
            <a:endParaRPr lang="tr-TR" dirty="0" smtClean="0"/>
          </a:p>
          <a:p>
            <a:pPr lvl="1">
              <a:buFont typeface="Wingdings" pitchFamily="2" charset="2"/>
              <a:buChar char="v"/>
            </a:pPr>
            <a:r>
              <a:rPr lang="tr-TR" dirty="0" smtClean="0"/>
              <a:t>Lavabo altına </a:t>
            </a:r>
            <a:r>
              <a:rPr lang="tr-TR" dirty="0"/>
              <a:t>dolap </a:t>
            </a:r>
            <a:r>
              <a:rPr lang="tr-TR" dirty="0" smtClean="0"/>
              <a:t>yerleştirilmemelidir</a:t>
            </a:r>
            <a:r>
              <a:rPr lang="tr-TR" dirty="0"/>
              <a:t>. </a:t>
            </a:r>
            <a:endParaRPr lang="tr-TR" dirty="0" smtClean="0"/>
          </a:p>
          <a:p>
            <a:pPr lvl="1">
              <a:buFont typeface="Wingdings" pitchFamily="2" charset="2"/>
              <a:buChar char="v"/>
            </a:pPr>
            <a:endParaRPr lang="tr-TR" dirty="0" smtClean="0"/>
          </a:p>
          <a:p>
            <a:pPr lvl="1">
              <a:buFont typeface="Wingdings" pitchFamily="2" charset="2"/>
              <a:buChar char="v"/>
            </a:pPr>
            <a:r>
              <a:rPr lang="tr-TR" dirty="0" smtClean="0"/>
              <a:t>Lavaboların köşeli </a:t>
            </a:r>
            <a:r>
              <a:rPr lang="tr-TR" dirty="0"/>
              <a:t>hatlara </a:t>
            </a:r>
            <a:r>
              <a:rPr lang="tr-TR" dirty="0" smtClean="0"/>
              <a:t>sahip olmaması, </a:t>
            </a:r>
            <a:r>
              <a:rPr lang="tr-TR" dirty="0"/>
              <a:t>tekerlekli sandalye ile her yönden </a:t>
            </a:r>
            <a:r>
              <a:rPr lang="tr-TR" dirty="0" smtClean="0"/>
              <a:t>yaklaşımı sa</a:t>
            </a:r>
            <a:r>
              <a:rPr lang="tr-TR" sz="2600" dirty="0" smtClean="0"/>
              <a:t>ğ</a:t>
            </a:r>
            <a:r>
              <a:rPr lang="tr-TR" dirty="0" smtClean="0"/>
              <a:t>layacağı </a:t>
            </a:r>
            <a:r>
              <a:rPr lang="tr-TR" dirty="0"/>
              <a:t>için yuvarlak </a:t>
            </a:r>
            <a:r>
              <a:rPr lang="tr-TR" dirty="0" smtClean="0"/>
              <a:t>kenarlı olması </a:t>
            </a:r>
            <a:r>
              <a:rPr lang="tr-TR" dirty="0"/>
              <a:t>gereklidir</a:t>
            </a:r>
            <a:r>
              <a:rPr lang="tr-TR" dirty="0" smtClean="0"/>
              <a:t>.</a:t>
            </a:r>
          </a:p>
        </p:txBody>
      </p:sp>
      <p:pic>
        <p:nvPicPr>
          <p:cNvPr id="5" name="4 İçerik Yer Tutucusu" descr="ENGELLİ LAVABOS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637599"/>
            <a:ext cx="3657600" cy="2436876"/>
          </a:xfrm>
        </p:spPr>
      </p:pic>
    </p:spTree>
    <p:extLst>
      <p:ext uri="{BB962C8B-B14F-4D97-AF65-F5344CB8AC3E}">
        <p14:creationId xmlns:p14="http://schemas.microsoft.com/office/powerpoint/2010/main" val="545543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9. Lavabolar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tr-TR" dirty="0" smtClean="0"/>
              <a:t>Lavabo kullanımı </a:t>
            </a:r>
            <a:r>
              <a:rPr lang="tr-TR" dirty="0"/>
              <a:t>için lavabo önünde </a:t>
            </a:r>
            <a:r>
              <a:rPr lang="tr-TR" dirty="0" smtClean="0"/>
              <a:t>boş </a:t>
            </a:r>
            <a:r>
              <a:rPr lang="tr-TR" dirty="0"/>
              <a:t>bir zemin yüzeyi ve lavabo </a:t>
            </a:r>
            <a:r>
              <a:rPr lang="tr-TR" dirty="0" smtClean="0"/>
              <a:t>altında </a:t>
            </a:r>
            <a:r>
              <a:rPr lang="tr-TR" dirty="0"/>
              <a:t>diz </a:t>
            </a:r>
            <a:r>
              <a:rPr lang="tr-TR" dirty="0" smtClean="0"/>
              <a:t>boşluğu sağlanmalıdır. Lavabonun derinliği </a:t>
            </a:r>
            <a:r>
              <a:rPr lang="tr-TR" dirty="0"/>
              <a:t>(ön yüzünün arka duvara olan mesafesi) en az 43 cm en fazla 49 cm </a:t>
            </a:r>
            <a:r>
              <a:rPr lang="tr-TR" dirty="0" smtClean="0"/>
              <a:t>olmalıdır.</a:t>
            </a:r>
            <a:endParaRPr lang="tr-TR" dirty="0"/>
          </a:p>
          <a:p>
            <a:pPr lvl="1">
              <a:buFont typeface="Wingdings" pitchFamily="2" charset="2"/>
              <a:buChar char="v"/>
            </a:pPr>
            <a:r>
              <a:rPr lang="tr-TR" dirty="0" smtClean="0"/>
              <a:t>(Lavabo </a:t>
            </a:r>
            <a:r>
              <a:rPr lang="tr-TR" dirty="0"/>
              <a:t>ölçüleri </a:t>
            </a:r>
            <a:r>
              <a:rPr lang="tr-TR" dirty="0" smtClean="0"/>
              <a:t>şekil </a:t>
            </a:r>
            <a:r>
              <a:rPr lang="tr-TR" dirty="0"/>
              <a:t>148.e uygun </a:t>
            </a:r>
            <a:r>
              <a:rPr lang="tr-TR" dirty="0" smtClean="0"/>
              <a:t>olmalıdır.)</a:t>
            </a:r>
          </a:p>
          <a:p>
            <a:endParaRPr lang="tr-TR" sz="3200" dirty="0"/>
          </a:p>
        </p:txBody>
      </p:sp>
      <p:pic>
        <p:nvPicPr>
          <p:cNvPr id="5" name="4 İçerik Yer Tutucusu" descr="ProdImg_15_No_1_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598737"/>
            <a:ext cx="3657600" cy="2514600"/>
          </a:xfrm>
        </p:spPr>
      </p:pic>
    </p:spTree>
    <p:extLst>
      <p:ext uri="{BB962C8B-B14F-4D97-AF65-F5344CB8AC3E}">
        <p14:creationId xmlns:p14="http://schemas.microsoft.com/office/powerpoint/2010/main" val="5455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0984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826" y="2214554"/>
            <a:ext cx="6384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95" y="3600456"/>
            <a:ext cx="572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 b="4000"/>
          <a:stretch>
            <a:fillRect/>
          </a:stretch>
        </p:blipFill>
        <p:spPr bwMode="auto">
          <a:xfrm>
            <a:off x="72032" y="4904280"/>
            <a:ext cx="9072000" cy="181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0"/>
            <a:ext cx="605470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496944" cy="5997081"/>
          </a:xfrm>
        </p:spPr>
      </p:pic>
    </p:spTree>
    <p:extLst>
      <p:ext uri="{BB962C8B-B14F-4D97-AF65-F5344CB8AC3E}">
        <p14:creationId xmlns:p14="http://schemas.microsoft.com/office/powerpoint/2010/main" val="1056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10. Binalarda işaretleme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412776"/>
            <a:ext cx="8424936" cy="5328592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İşaretler</a:t>
            </a:r>
            <a:r>
              <a:rPr lang="tr-TR" sz="3200" b="1" dirty="0"/>
              <a:t>;</a:t>
            </a:r>
            <a:r>
              <a:rPr lang="tr-TR" sz="3200" dirty="0" smtClean="0"/>
              <a:t> </a:t>
            </a:r>
            <a:r>
              <a:rPr lang="tr-TR" sz="3200" dirty="0"/>
              <a:t>herkes için </a:t>
            </a:r>
            <a:r>
              <a:rPr lang="tr-TR" sz="3200" dirty="0" smtClean="0"/>
              <a:t>okunaklı </a:t>
            </a:r>
            <a:r>
              <a:rPr lang="tr-TR" sz="3200" dirty="0"/>
              <a:t>ve </a:t>
            </a:r>
            <a:r>
              <a:rPr lang="tr-TR" sz="3200" dirty="0" smtClean="0"/>
              <a:t>anlaşılır olmalıdır</a:t>
            </a:r>
            <a:r>
              <a:rPr lang="tr-TR" sz="3200" dirty="0"/>
              <a:t>. </a:t>
            </a:r>
            <a:r>
              <a:rPr lang="tr-TR" sz="3200" dirty="0" smtClean="0"/>
              <a:t>iyi aydınlatılmış, </a:t>
            </a:r>
            <a:r>
              <a:rPr lang="tr-TR" sz="3200" dirty="0"/>
              <a:t>net ve okunabilir </a:t>
            </a:r>
            <a:r>
              <a:rPr lang="tr-TR" sz="3200" dirty="0" smtClean="0"/>
              <a:t>işaretler</a:t>
            </a:r>
            <a:r>
              <a:rPr lang="tr-TR" sz="3200" dirty="0"/>
              <a:t>; uygun </a:t>
            </a:r>
            <a:r>
              <a:rPr lang="tr-TR" sz="3200" dirty="0" smtClean="0"/>
              <a:t>bir yüksekliğe konumlandırılmalıdır</a:t>
            </a:r>
            <a:r>
              <a:rPr lang="tr-TR" sz="3200" dirty="0"/>
              <a:t>. </a:t>
            </a:r>
            <a:r>
              <a:rPr lang="tr-TR" sz="3200" dirty="0" smtClean="0"/>
              <a:t>Yazılı </a:t>
            </a:r>
            <a:r>
              <a:rPr lang="tr-TR" sz="3200" dirty="0"/>
              <a:t>bilgilendirmeler herkesin </a:t>
            </a:r>
            <a:r>
              <a:rPr lang="tr-TR" sz="3200" dirty="0" smtClean="0"/>
              <a:t>anlamasını kolaylaştırmak </a:t>
            </a:r>
            <a:r>
              <a:rPr lang="tr-TR" sz="3200" dirty="0"/>
              <a:t>için </a:t>
            </a:r>
            <a:r>
              <a:rPr lang="tr-TR" sz="3200" dirty="0" smtClean="0"/>
              <a:t>sembollerle desteklenmelidir</a:t>
            </a:r>
            <a:r>
              <a:rPr lang="tr-TR" sz="3200" dirty="0"/>
              <a:t>. </a:t>
            </a:r>
            <a:r>
              <a:rPr lang="tr-TR" sz="3200" dirty="0" smtClean="0"/>
              <a:t>işaretler</a:t>
            </a:r>
            <a:r>
              <a:rPr lang="tr-TR" sz="3200" dirty="0"/>
              <a:t>; </a:t>
            </a:r>
            <a:r>
              <a:rPr lang="tr-TR" sz="3200" dirty="0" smtClean="0"/>
              <a:t>sağlam </a:t>
            </a:r>
            <a:r>
              <a:rPr lang="tr-TR" sz="3200" dirty="0"/>
              <a:t>ve </a:t>
            </a:r>
            <a:r>
              <a:rPr lang="tr-TR" sz="3200" dirty="0" smtClean="0"/>
              <a:t>değiştirilmesi</a:t>
            </a:r>
            <a:r>
              <a:rPr lang="tr-TR" sz="3200" dirty="0"/>
              <a:t>, temizlenmesi, </a:t>
            </a:r>
            <a:r>
              <a:rPr lang="tr-TR" sz="3200" dirty="0" smtClean="0"/>
              <a:t>onarılması </a:t>
            </a:r>
            <a:r>
              <a:rPr lang="tr-TR" sz="3200" dirty="0"/>
              <a:t>kolay malzemeden </a:t>
            </a:r>
            <a:r>
              <a:rPr lang="tr-TR" sz="3200" dirty="0" smtClean="0"/>
              <a:t>yapılmalıdır</a:t>
            </a:r>
            <a:r>
              <a:rPr lang="tr-TR" sz="3200" dirty="0"/>
              <a:t>.</a:t>
            </a:r>
          </a:p>
          <a:p>
            <a:r>
              <a:rPr lang="tr-TR" sz="3200" dirty="0"/>
              <a:t>Çok </a:t>
            </a:r>
            <a:r>
              <a:rPr lang="tr-TR" sz="3200" dirty="0" smtClean="0"/>
              <a:t>sayıda işaretten kaçınılmalıdır</a:t>
            </a:r>
            <a:r>
              <a:rPr lang="tr-T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5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6" y="827453"/>
            <a:ext cx="8322622" cy="5513223"/>
          </a:xfrm>
        </p:spPr>
      </p:pic>
    </p:spTree>
    <p:extLst>
      <p:ext uri="{BB962C8B-B14F-4D97-AF65-F5344CB8AC3E}">
        <p14:creationId xmlns:p14="http://schemas.microsoft.com/office/powerpoint/2010/main" val="32848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" y="274638"/>
            <a:ext cx="8520770" cy="6034682"/>
          </a:xfrm>
        </p:spPr>
      </p:pic>
    </p:spTree>
    <p:extLst>
      <p:ext uri="{BB962C8B-B14F-4D97-AF65-F5344CB8AC3E}">
        <p14:creationId xmlns:p14="http://schemas.microsoft.com/office/powerpoint/2010/main" val="27478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3763167" cy="30221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04" y="180716"/>
            <a:ext cx="4096624" cy="30221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96738"/>
            <a:ext cx="7846098" cy="34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8496944" cy="6178698"/>
          </a:xfrm>
        </p:spPr>
      </p:pic>
    </p:spTree>
    <p:extLst>
      <p:ext uri="{BB962C8B-B14F-4D97-AF65-F5344CB8AC3E}">
        <p14:creationId xmlns:p14="http://schemas.microsoft.com/office/powerpoint/2010/main" val="27352784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638"/>
            <a:ext cx="8424936" cy="6318703"/>
          </a:xfrm>
        </p:spPr>
      </p:pic>
    </p:spTree>
    <p:extLst>
      <p:ext uri="{BB962C8B-B14F-4D97-AF65-F5344CB8AC3E}">
        <p14:creationId xmlns:p14="http://schemas.microsoft.com/office/powerpoint/2010/main" val="32769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2" y="250236"/>
            <a:ext cx="3956196" cy="613109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71" y="250236"/>
            <a:ext cx="4254801" cy="61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916832"/>
            <a:ext cx="836708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BİZİ DİNLEDİĞİNİZ İÇİN</a:t>
            </a:r>
          </a:p>
          <a:p>
            <a:pPr algn="ctr"/>
            <a:r>
              <a:rPr lang="tr-T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TEŞEKKÜRLER..</a:t>
            </a:r>
            <a:endParaRPr lang="tr-TR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6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3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b="13043"/>
          <a:stretch>
            <a:fillRect/>
          </a:stretch>
        </p:blipFill>
        <p:spPr bwMode="auto">
          <a:xfrm>
            <a:off x="0" y="3000372"/>
            <a:ext cx="93583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4" y="571480"/>
            <a:ext cx="91259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8700" y="548680"/>
            <a:ext cx="7200900" cy="14859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TS 9111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Nedir?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132856"/>
            <a:ext cx="8280920" cy="38679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3600" b="1" dirty="0" smtClean="0"/>
              <a:t>Bu standart;</a:t>
            </a:r>
          </a:p>
          <a:p>
            <a:pPr marL="0" indent="0"/>
            <a:r>
              <a:rPr lang="tr-TR" sz="3200" dirty="0" smtClean="0"/>
              <a:t>Bedensel, </a:t>
            </a:r>
          </a:p>
          <a:p>
            <a:pPr marL="0" indent="0"/>
            <a:r>
              <a:rPr lang="tr-TR" sz="3200" dirty="0" smtClean="0"/>
              <a:t>Görme </a:t>
            </a:r>
          </a:p>
          <a:p>
            <a:pPr marL="0" indent="0"/>
            <a:r>
              <a:rPr lang="tr-TR" sz="3200" dirty="0" smtClean="0"/>
              <a:t>İşitme özürlü insanların </a:t>
            </a:r>
          </a:p>
          <a:p>
            <a:pPr marL="0" indent="0"/>
            <a:endParaRPr lang="tr-TR" dirty="0" smtClean="0"/>
          </a:p>
          <a:p>
            <a:pPr marL="0" indent="0" algn="ctr">
              <a:buNone/>
            </a:pPr>
            <a:r>
              <a:rPr lang="tr-TR" sz="3200" dirty="0" smtClean="0"/>
              <a:t>ikamet edece</a:t>
            </a:r>
            <a:r>
              <a:rPr lang="tr-TR" sz="2800" dirty="0" smtClean="0"/>
              <a:t>ğ</a:t>
            </a:r>
            <a:r>
              <a:rPr lang="tr-TR" sz="3200" dirty="0" smtClean="0"/>
              <a:t>i binalarda mimari açıdan yapılabilecek düzenlemelere ait kuralları kapsar</a:t>
            </a:r>
            <a:r>
              <a:rPr lang="tr-TR" sz="3200" dirty="0"/>
              <a:t>.</a:t>
            </a:r>
            <a:endParaRPr lang="tr-T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930</TotalTime>
  <Words>1571</Words>
  <Application>Microsoft Office PowerPoint</Application>
  <PresentationFormat>Ekran Gösterisi (4:3)</PresentationFormat>
  <Paragraphs>227</Paragraphs>
  <Slides>68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69" baseType="lpstr">
      <vt:lpstr>Gündönümü</vt:lpstr>
      <vt:lpstr>AydIn il milli eGitim müdürlüGü</vt:lpstr>
      <vt:lpstr>Erişilebilirlik  ts 9111 </vt:lpstr>
      <vt:lpstr>Engelliler ile İlgili Yasal Mevzuat</vt:lpstr>
      <vt:lpstr>Engelliler ile İlgili Yasal Mevzuat</vt:lpstr>
      <vt:lpstr>Engelliler ile İlgili Yasal Mevzuat</vt:lpstr>
      <vt:lpstr>PowerPoint Sunusu</vt:lpstr>
      <vt:lpstr>PowerPoint Sunusu</vt:lpstr>
      <vt:lpstr>PowerPoint Sunusu</vt:lpstr>
      <vt:lpstr>TS 9111  Nedir?</vt:lpstr>
      <vt:lpstr>TS 9111</vt:lpstr>
      <vt:lpstr>Standard kapsamında </vt:lpstr>
      <vt:lpstr>TS 9111</vt:lpstr>
      <vt:lpstr>BİNALAR İLE İLGİLİ DÜZENLEMELER </vt:lpstr>
      <vt:lpstr>PowerPoint Sunusu</vt:lpstr>
      <vt:lpstr>PowerPoint Sunusu</vt:lpstr>
      <vt:lpstr>Yatay Dolaşım</vt:lpstr>
      <vt:lpstr>Düşey Dolaşım</vt:lpstr>
      <vt:lpstr>Aynı Alanın Herkes Tarafından Eşit Kullanımı</vt:lpstr>
      <vt:lpstr>PowerPoint Sunusu</vt:lpstr>
      <vt:lpstr>Tuvaletler ve Diğer Sıhhi Tesisatın Kullanımı</vt:lpstr>
      <vt:lpstr>Eşit Çıkış ve Tahliye Güzergahları</vt:lpstr>
      <vt:lpstr>Bilgilendirme</vt:lpstr>
      <vt:lpstr>1. Binalara giriş</vt:lpstr>
      <vt:lpstr>1. Binalara giriş</vt:lpstr>
      <vt:lpstr>1. Binalara giriş</vt:lpstr>
      <vt:lpstr>PowerPoint Sunusu</vt:lpstr>
      <vt:lpstr>Giriş rampaları</vt:lpstr>
      <vt:lpstr>PowerPoint Sunusu</vt:lpstr>
      <vt:lpstr>2. Kapılar</vt:lpstr>
      <vt:lpstr>İç Kapılar ve Özellikleri (TS 9111)</vt:lpstr>
      <vt:lpstr>İç Kapılar ve Özellikleri (TS 9111)</vt:lpstr>
      <vt:lpstr>PowerPoint Sunusu</vt:lpstr>
      <vt:lpstr>PowerPoint Sunusu</vt:lpstr>
      <vt:lpstr>PowerPoint Sunusu</vt:lpstr>
      <vt:lpstr>Kapı tipleri</vt:lpstr>
      <vt:lpstr>Kapı tipleri</vt:lpstr>
      <vt:lpstr>3. Pencereler </vt:lpstr>
      <vt:lpstr>3. Pencereler </vt:lpstr>
      <vt:lpstr>PowerPoint Sunusu</vt:lpstr>
      <vt:lpstr>4. Yüzey dokusu</vt:lpstr>
      <vt:lpstr>PowerPoint Sunusu</vt:lpstr>
      <vt:lpstr>5. merdivenler</vt:lpstr>
      <vt:lpstr>5. merdivenler</vt:lpstr>
      <vt:lpstr>PowerPoint Sunusu</vt:lpstr>
      <vt:lpstr>5. merdivenler</vt:lpstr>
      <vt:lpstr>6. Merdiven asansörü</vt:lpstr>
      <vt:lpstr>6. Merdiven asansörü</vt:lpstr>
      <vt:lpstr>PowerPoint Sunusu</vt:lpstr>
      <vt:lpstr>7. Koridorlar ve holler</vt:lpstr>
      <vt:lpstr>7. Koridorlar ve holler</vt:lpstr>
      <vt:lpstr>7. Koridorlar ve holler</vt:lpstr>
      <vt:lpstr>8. Tuvaletler </vt:lpstr>
      <vt:lpstr>PowerPoint Sunusu</vt:lpstr>
      <vt:lpstr>PowerPoint Sunusu</vt:lpstr>
      <vt:lpstr>8. Tuvaletler </vt:lpstr>
      <vt:lpstr>8. Tuvaletler </vt:lpstr>
      <vt:lpstr>8. Tuvaletler </vt:lpstr>
      <vt:lpstr>9. Lavabolar</vt:lpstr>
      <vt:lpstr>9. Lavabolar</vt:lpstr>
      <vt:lpstr>PowerPoint Sunusu</vt:lpstr>
      <vt:lpstr>10. Binalarda işaretleme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Engelliler için bina tasarımı ve düzenlemeler TS 9111, TS 12460</dc:title>
  <dc:creator>cngz</dc:creator>
  <cp:lastModifiedBy>Yasir</cp:lastModifiedBy>
  <cp:revision>102</cp:revision>
  <dcterms:created xsi:type="dcterms:W3CDTF">2014-04-14T20:40:58Z</dcterms:created>
  <dcterms:modified xsi:type="dcterms:W3CDTF">2018-10-01T08:06:22Z</dcterms:modified>
</cp:coreProperties>
</file>